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20" r:id="rId2"/>
  </p:sldMasterIdLst>
  <p:notesMasterIdLst>
    <p:notesMasterId r:id="rId21"/>
  </p:notesMasterIdLst>
  <p:handoutMasterIdLst>
    <p:handoutMasterId r:id="rId22"/>
  </p:handoutMasterIdLst>
  <p:sldIdLst>
    <p:sldId id="640" r:id="rId3"/>
    <p:sldId id="641" r:id="rId4"/>
    <p:sldId id="645" r:id="rId5"/>
    <p:sldId id="655" r:id="rId6"/>
    <p:sldId id="644" r:id="rId7"/>
    <p:sldId id="643" r:id="rId8"/>
    <p:sldId id="642" r:id="rId9"/>
    <p:sldId id="647" r:id="rId10"/>
    <p:sldId id="256" r:id="rId11"/>
    <p:sldId id="257" r:id="rId12"/>
    <p:sldId id="648" r:id="rId13"/>
    <p:sldId id="260" r:id="rId14"/>
    <p:sldId id="264" r:id="rId15"/>
    <p:sldId id="258" r:id="rId16"/>
    <p:sldId id="262" r:id="rId17"/>
    <p:sldId id="261" r:id="rId18"/>
    <p:sldId id="646" r:id="rId19"/>
    <p:sldId id="650"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4" d="100"/>
          <a:sy n="74" d="100"/>
        </p:scale>
        <p:origin x="32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B03755-F5FA-44AB-8B9C-317A19E1A254}"/>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sz="1000">
                <a:latin typeface="Arial" panose="020B0604020202020204" pitchFamily="34" charset="0"/>
                <a:cs typeface="Arial" panose="020B0604020202020204" pitchFamily="34" charset="0"/>
              </a:rPr>
              <a:t>Class – The Life Of Christ (293)</a:t>
            </a:r>
          </a:p>
        </p:txBody>
      </p:sp>
      <p:sp>
        <p:nvSpPr>
          <p:cNvPr id="3" name="Date Placeholder 2">
            <a:extLst>
              <a:ext uri="{FF2B5EF4-FFF2-40B4-BE49-F238E27FC236}">
                <a16:creationId xmlns:a16="http://schemas.microsoft.com/office/drawing/2014/main" id="{F1043D3C-3A43-432B-889C-2A7EFD0F0530}"/>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sz="1000">
                <a:latin typeface="Arial" panose="020B0604020202020204" pitchFamily="34" charset="0"/>
                <a:cs typeface="Arial" panose="020B0604020202020204" pitchFamily="34" charset="0"/>
              </a:rPr>
              <a:t>1/19/2022 pm</a:t>
            </a:r>
          </a:p>
        </p:txBody>
      </p:sp>
      <p:sp>
        <p:nvSpPr>
          <p:cNvPr id="4" name="Footer Placeholder 3">
            <a:extLst>
              <a:ext uri="{FF2B5EF4-FFF2-40B4-BE49-F238E27FC236}">
                <a16:creationId xmlns:a16="http://schemas.microsoft.com/office/drawing/2014/main" id="{162B3ABE-66DA-4A18-9BB3-815271C6B50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1E5BC10C-995E-4C1E-84D0-72A6E8E54E2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971E668-9796-46AC-8A78-8C01CB11F531}"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371819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t>Class – The Life Of Christ (293)</a:t>
            </a: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1/19/2022 pm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Micky Galloway</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471E947-5719-48F6-ACAB-22AAC5515F44}" type="slidenum">
              <a:rPr lang="en-US" smtClean="0"/>
              <a:t>‹#›</a:t>
            </a:fld>
            <a:endParaRPr lang="en-US"/>
          </a:p>
        </p:txBody>
      </p:sp>
    </p:spTree>
    <p:extLst>
      <p:ext uri="{BB962C8B-B14F-4D97-AF65-F5344CB8AC3E}">
        <p14:creationId xmlns:p14="http://schemas.microsoft.com/office/powerpoint/2010/main" val="682602824"/>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a:t>2 Kings 5:11</a:t>
            </a:r>
          </a:p>
          <a:p>
            <a:pPr>
              <a:defRPr/>
            </a:pPr>
            <a:endParaRPr lang="en-US" dirty="0"/>
          </a:p>
          <a:p>
            <a:pPr>
              <a:defRPr/>
            </a:pPr>
            <a:r>
              <a:rPr lang="en-US" dirty="0"/>
              <a:t>[Behold, I thought] God's ways are not as our ways (Isa. 55:8-9); he appoints that mode of cure which he knows to be best. </a:t>
            </a:r>
            <a:r>
              <a:rPr lang="en-US" dirty="0" err="1"/>
              <a:t>Naaman</a:t>
            </a:r>
            <a:r>
              <a:rPr lang="en-US" dirty="0"/>
              <a:t> expected to be treated with great ceremony; and instead of humbling himself before the Lord's prophet, he expected the prophet of the Lord to humble himself before him! Behold, I thought;-and what did he think? Hear his words, for they are all very emphatic:</a:t>
            </a:r>
          </a:p>
          <a:p>
            <a:pPr>
              <a:defRPr/>
            </a:pPr>
            <a:endParaRPr lang="en-US" dirty="0"/>
          </a:p>
          <a:p>
            <a:pPr>
              <a:defRPr/>
            </a:pPr>
            <a:r>
              <a:rPr lang="en-US" dirty="0"/>
              <a:t>1. "I thought, He will surely come OUT to ME. He will never make his servant the medium of communication between ME and himself.</a:t>
            </a:r>
          </a:p>
          <a:p>
            <a:pPr>
              <a:defRPr/>
            </a:pPr>
            <a:endParaRPr lang="en-US" dirty="0"/>
          </a:p>
          <a:p>
            <a:pPr>
              <a:defRPr/>
            </a:pPr>
            <a:r>
              <a:rPr lang="en-US" dirty="0"/>
              <a:t>2. And stand-present himself before me, and stand as a servant to hear the orders of his God.</a:t>
            </a:r>
          </a:p>
          <a:p>
            <a:pPr>
              <a:defRPr/>
            </a:pPr>
            <a:endParaRPr lang="en-US" dirty="0"/>
          </a:p>
          <a:p>
            <a:pPr>
              <a:defRPr/>
            </a:pPr>
            <a:r>
              <a:rPr lang="en-US" dirty="0"/>
              <a:t>3. And call upon the name of Yahweh HIS God; so that both his God and himself shall appear to do me service and </a:t>
            </a:r>
            <a:r>
              <a:rPr lang="en-US" dirty="0" err="1"/>
              <a:t>honour</a:t>
            </a:r>
            <a:r>
              <a:rPr lang="en-US" dirty="0"/>
              <a:t>.</a:t>
            </a:r>
          </a:p>
          <a:p>
            <a:pPr>
              <a:defRPr/>
            </a:pPr>
            <a:endParaRPr lang="en-US" dirty="0"/>
          </a:p>
          <a:p>
            <a:pPr>
              <a:defRPr/>
            </a:pPr>
            <a:r>
              <a:rPr lang="en-US" dirty="0"/>
              <a:t>4. And strike his hand over the place; for can it be supposed that any healing virtue can be conveyed without contact?</a:t>
            </a:r>
          </a:p>
          <a:p>
            <a:pPr>
              <a:defRPr/>
            </a:pPr>
            <a:endParaRPr lang="en-US" dirty="0"/>
          </a:p>
          <a:p>
            <a:pPr>
              <a:defRPr/>
            </a:pPr>
            <a:r>
              <a:rPr lang="en-US" dirty="0"/>
              <a:t>Had he done these things, then the leper might have been recovered."</a:t>
            </a:r>
          </a:p>
          <a:p>
            <a:pPr>
              <a:defRPr/>
            </a:pPr>
            <a:r>
              <a:rPr lang="en-US" dirty="0"/>
              <a:t>(from Adam Clarke's Commentary, Electronic Database. Copyright (c) 1996 by </a:t>
            </a:r>
            <a:r>
              <a:rPr lang="en-US" dirty="0" err="1"/>
              <a:t>Biblesoft</a:t>
            </a:r>
            <a:r>
              <a:rPr lang="en-US" dirty="0"/>
              <a:t>)</a:t>
            </a:r>
          </a:p>
          <a:p>
            <a:pPr>
              <a:defRPr/>
            </a:pPr>
            <a:endParaRPr lang="en-US" dirty="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6612" fontAlgn="base">
              <a:spcBef>
                <a:spcPct val="0"/>
              </a:spcBef>
              <a:spcAft>
                <a:spcPct val="0"/>
              </a:spcAft>
              <a:defRPr/>
            </a:pPr>
            <a:fld id="{54BA428E-ADD1-40DA-9977-99A665B9F7C0}" type="slidenum">
              <a:rPr lang="en-US">
                <a:solidFill>
                  <a:prstClr val="black"/>
                </a:solidFill>
                <a:latin typeface="Calibri"/>
              </a:rPr>
              <a:pPr defTabSz="966612" fontAlgn="base">
                <a:spcBef>
                  <a:spcPct val="0"/>
                </a:spcBef>
                <a:spcAft>
                  <a:spcPct val="0"/>
                </a:spcAft>
                <a:defRPr/>
              </a:pPr>
              <a:t>13</a:t>
            </a:fld>
            <a:endParaRPr lang="en-US">
              <a:solidFill>
                <a:prstClr val="black"/>
              </a:solidFill>
              <a:latin typeface="Calibri"/>
            </a:endParaRPr>
          </a:p>
        </p:txBody>
      </p:sp>
      <p:sp>
        <p:nvSpPr>
          <p:cNvPr id="2" name="Date Placeholder 1">
            <a:extLst>
              <a:ext uri="{FF2B5EF4-FFF2-40B4-BE49-F238E27FC236}">
                <a16:creationId xmlns:a16="http://schemas.microsoft.com/office/drawing/2014/main" id="{5DFD26BE-6A93-4796-AC78-A9DCBEF8A31D}"/>
              </a:ext>
            </a:extLst>
          </p:cNvPr>
          <p:cNvSpPr>
            <a:spLocks noGrp="1"/>
          </p:cNvSpPr>
          <p:nvPr>
            <p:ph type="dt" idx="1"/>
          </p:nvPr>
        </p:nvSpPr>
        <p:spPr/>
        <p:txBody>
          <a:bodyPr/>
          <a:lstStyle/>
          <a:p>
            <a:pPr defTabSz="966612"/>
            <a:r>
              <a:rPr lang="en-US">
                <a:solidFill>
                  <a:prstClr val="black"/>
                </a:solidFill>
                <a:latin typeface="Calibri" panose="020F0502020204030204"/>
              </a:rPr>
              <a:t>1/5/2022 pm</a:t>
            </a:r>
          </a:p>
        </p:txBody>
      </p:sp>
      <p:sp>
        <p:nvSpPr>
          <p:cNvPr id="4" name="Footer Placeholder 3">
            <a:extLst>
              <a:ext uri="{FF2B5EF4-FFF2-40B4-BE49-F238E27FC236}">
                <a16:creationId xmlns:a16="http://schemas.microsoft.com/office/drawing/2014/main" id="{147963A1-EBD0-4523-BB1B-BBEAF24731CA}"/>
              </a:ext>
            </a:extLst>
          </p:cNvPr>
          <p:cNvSpPr>
            <a:spLocks noGrp="1"/>
          </p:cNvSpPr>
          <p:nvPr>
            <p:ph type="ftr" sz="quarter" idx="4"/>
          </p:nvPr>
        </p:nvSpPr>
        <p:spPr/>
        <p:txBody>
          <a:bodyPr/>
          <a:lstStyle/>
          <a:p>
            <a:pPr defTabSz="966612"/>
            <a:r>
              <a:rPr lang="en-US">
                <a:solidFill>
                  <a:prstClr val="black"/>
                </a:solidFill>
                <a:latin typeface="Calibri" panose="020F0502020204030204"/>
              </a:rPr>
              <a:t>Micky Galloway</a:t>
            </a:r>
          </a:p>
        </p:txBody>
      </p:sp>
      <p:sp>
        <p:nvSpPr>
          <p:cNvPr id="5" name="Header Placeholder 4">
            <a:extLst>
              <a:ext uri="{FF2B5EF4-FFF2-40B4-BE49-F238E27FC236}">
                <a16:creationId xmlns:a16="http://schemas.microsoft.com/office/drawing/2014/main" id="{ED52F048-C37D-4251-985D-E62378B84462}"/>
              </a:ext>
            </a:extLst>
          </p:cNvPr>
          <p:cNvSpPr>
            <a:spLocks noGrp="1"/>
          </p:cNvSpPr>
          <p:nvPr>
            <p:ph type="hdr" sz="quarter"/>
          </p:nvPr>
        </p:nvSpPr>
        <p:spPr/>
        <p:txBody>
          <a:bodyPr/>
          <a:lstStyle/>
          <a:p>
            <a:pPr defTabSz="966612"/>
            <a:r>
              <a:rPr lang="en-US">
                <a:solidFill>
                  <a:prstClr val="black"/>
                </a:solidFill>
                <a:latin typeface="Calibri" panose="020F0502020204030204"/>
              </a:rPr>
              <a:t>Class – The Life Of Christ (291)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1A1BFB-95D9-41DA-A621-4A471B466F1A}" type="datetime1">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4271135550"/>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80681D-6C6E-4E80-B10F-B09E3AD1D10C}" type="datetime1">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363335660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80681D-6C6E-4E80-B10F-B09E3AD1D10C}" type="datetime1">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227368274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80681D-6C6E-4E80-B10F-B09E3AD1D10C}" type="datetime1">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82574645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0681D-6C6E-4E80-B10F-B09E3AD1D10C}" type="datetime1">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417943505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80681D-6C6E-4E80-B10F-B09E3AD1D10C}" type="datetime1">
              <a:rPr lang="en-US" smtClean="0"/>
              <a:t>1/21/2022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340791698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80681D-6C6E-4E80-B10F-B09E3AD1D10C}" type="datetime1">
              <a:rPr lang="en-US" smtClean="0"/>
              <a:t>1/21/2022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381492993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0422A1-C9B2-4C50-8966-439F8856C74D}" type="datetime1">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294190650"/>
      </p:ext>
    </p:extLst>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8A6944-FEF1-4525-9D32-4FD05524128F}" type="datetime1">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2308744337"/>
      </p:ext>
    </p:extLst>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3F07F4-B9D6-49E3-918C-F292E09C0871}" type="datetimeFigureOut">
              <a:rPr lang="en-US"/>
              <a:pPr>
                <a:defRPr/>
              </a:pPr>
              <a:t>1/21/2022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27EBD1-1ECA-42A4-86C3-73C33DE268BE}" type="slidenum">
              <a:rPr lang="en-US"/>
              <a:pPr>
                <a:defRPr/>
              </a:pPr>
              <a:t>‹#›</a:t>
            </a:fld>
            <a:endParaRPr lang="en-US"/>
          </a:p>
        </p:txBody>
      </p:sp>
    </p:spTree>
    <p:extLst>
      <p:ext uri="{BB962C8B-B14F-4D97-AF65-F5344CB8AC3E}">
        <p14:creationId xmlns:p14="http://schemas.microsoft.com/office/powerpoint/2010/main" val="4058717456"/>
      </p:ext>
    </p:extLst>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3306474-2248-4423-84A3-8A41A5313CC4}" type="datetimeFigureOut">
              <a:rPr lang="en-US"/>
              <a:pPr>
                <a:defRPr/>
              </a:pPr>
              <a:t>1/21/2022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05DDF8-BBED-4174-8033-3F7888E4BF71}" type="slidenum">
              <a:rPr lang="en-US"/>
              <a:pPr>
                <a:defRPr/>
              </a:pPr>
              <a:t>‹#›</a:t>
            </a:fld>
            <a:endParaRPr lang="en-US"/>
          </a:p>
        </p:txBody>
      </p:sp>
    </p:spTree>
    <p:extLst>
      <p:ext uri="{BB962C8B-B14F-4D97-AF65-F5344CB8AC3E}">
        <p14:creationId xmlns:p14="http://schemas.microsoft.com/office/powerpoint/2010/main" val="356045506"/>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4C42F22-309E-4E2B-B9EB-6ADE47EC3DCE}" type="datetime1">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1234499579"/>
      </p:ext>
    </p:extLst>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22F359B-9B92-4634-8341-097338BD154E}" type="datetimeFigureOut">
              <a:rPr lang="en-US"/>
              <a:pPr>
                <a:defRPr/>
              </a:pPr>
              <a:t>1/21/2022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87F94B-392B-4531-9D50-808DB1E5E451}" type="slidenum">
              <a:rPr lang="en-US"/>
              <a:pPr>
                <a:defRPr/>
              </a:pPr>
              <a:t>‹#›</a:t>
            </a:fld>
            <a:endParaRPr lang="en-US"/>
          </a:p>
        </p:txBody>
      </p:sp>
    </p:spTree>
    <p:extLst>
      <p:ext uri="{BB962C8B-B14F-4D97-AF65-F5344CB8AC3E}">
        <p14:creationId xmlns:p14="http://schemas.microsoft.com/office/powerpoint/2010/main" val="1323520900"/>
      </p:ext>
    </p:extLst>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39914AB-39F2-4306-8402-239323E381A8}" type="datetimeFigureOut">
              <a:rPr lang="en-US"/>
              <a:pPr>
                <a:defRPr/>
              </a:pPr>
              <a:t>1/21/2022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DB569F-BE8B-4253-AE83-BBC20EB74F93}" type="slidenum">
              <a:rPr lang="en-US"/>
              <a:pPr>
                <a:defRPr/>
              </a:pPr>
              <a:t>‹#›</a:t>
            </a:fld>
            <a:endParaRPr lang="en-US"/>
          </a:p>
        </p:txBody>
      </p:sp>
    </p:spTree>
    <p:extLst>
      <p:ext uri="{BB962C8B-B14F-4D97-AF65-F5344CB8AC3E}">
        <p14:creationId xmlns:p14="http://schemas.microsoft.com/office/powerpoint/2010/main" val="1475691985"/>
      </p:ext>
    </p:extLst>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719AE8F-3B91-4888-8038-0DFCCA5B57FD}" type="datetimeFigureOut">
              <a:rPr lang="en-US"/>
              <a:pPr>
                <a:defRPr/>
              </a:pPr>
              <a:t>1/21/2022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E89E00D-56F1-477F-8ADA-BEFF03C4DA99}" type="slidenum">
              <a:rPr lang="en-US"/>
              <a:pPr>
                <a:defRPr/>
              </a:pPr>
              <a:t>‹#›</a:t>
            </a:fld>
            <a:endParaRPr lang="en-US"/>
          </a:p>
        </p:txBody>
      </p:sp>
    </p:spTree>
    <p:extLst>
      <p:ext uri="{BB962C8B-B14F-4D97-AF65-F5344CB8AC3E}">
        <p14:creationId xmlns:p14="http://schemas.microsoft.com/office/powerpoint/2010/main" val="888983771"/>
      </p:ext>
    </p:extLst>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8A6D719-F2E8-45C5-B743-315DECC36F85}" type="datetimeFigureOut">
              <a:rPr lang="en-US"/>
              <a:pPr>
                <a:defRPr/>
              </a:pPr>
              <a:t>1/21/2022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D9DE29-7281-4B60-9976-EECF1DECCE79}" type="slidenum">
              <a:rPr lang="en-US"/>
              <a:pPr>
                <a:defRPr/>
              </a:pPr>
              <a:t>‹#›</a:t>
            </a:fld>
            <a:endParaRPr lang="en-US"/>
          </a:p>
        </p:txBody>
      </p:sp>
    </p:spTree>
    <p:extLst>
      <p:ext uri="{BB962C8B-B14F-4D97-AF65-F5344CB8AC3E}">
        <p14:creationId xmlns:p14="http://schemas.microsoft.com/office/powerpoint/2010/main" val="3472719793"/>
      </p:ext>
    </p:extLst>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04090B-0D33-46B8-ACF9-F763575CAD65}" type="datetimeFigureOut">
              <a:rPr lang="en-US"/>
              <a:pPr>
                <a:defRPr/>
              </a:pPr>
              <a:t>1/21/2022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CDA5680-FDBC-408C-805A-BE3A38BB60E0}" type="slidenum">
              <a:rPr lang="en-US"/>
              <a:pPr>
                <a:defRPr/>
              </a:pPr>
              <a:t>‹#›</a:t>
            </a:fld>
            <a:endParaRPr lang="en-US"/>
          </a:p>
        </p:txBody>
      </p:sp>
    </p:spTree>
    <p:extLst>
      <p:ext uri="{BB962C8B-B14F-4D97-AF65-F5344CB8AC3E}">
        <p14:creationId xmlns:p14="http://schemas.microsoft.com/office/powerpoint/2010/main" val="2141864158"/>
      </p:ext>
    </p:extLst>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66C5E96-6AEB-4176-BA14-A639176874A3}" type="datetimeFigureOut">
              <a:rPr lang="en-US"/>
              <a:pPr>
                <a:defRPr/>
              </a:pPr>
              <a:t>1/21/2022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CED003-2A38-4C7A-A3E5-C3FF8DEF7DE0}" type="slidenum">
              <a:rPr lang="en-US"/>
              <a:pPr>
                <a:defRPr/>
              </a:pPr>
              <a:t>‹#›</a:t>
            </a:fld>
            <a:endParaRPr lang="en-US"/>
          </a:p>
        </p:txBody>
      </p:sp>
    </p:spTree>
    <p:extLst>
      <p:ext uri="{BB962C8B-B14F-4D97-AF65-F5344CB8AC3E}">
        <p14:creationId xmlns:p14="http://schemas.microsoft.com/office/powerpoint/2010/main" val="3308838245"/>
      </p:ext>
    </p:extLst>
  </p:cSld>
  <p:clrMapOvr>
    <a:masterClrMapping/>
  </p:clrMapOvr>
  <p:transitio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07F59C-F53C-4FA0-B817-CE10DC6DC021}" type="datetimeFigureOut">
              <a:rPr lang="en-US"/>
              <a:pPr>
                <a:defRPr/>
              </a:pPr>
              <a:t>1/21/2022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634E88-B766-4108-AD24-6B65B329C034}" type="slidenum">
              <a:rPr lang="en-US"/>
              <a:pPr>
                <a:defRPr/>
              </a:pPr>
              <a:t>‹#›</a:t>
            </a:fld>
            <a:endParaRPr lang="en-US"/>
          </a:p>
        </p:txBody>
      </p:sp>
    </p:spTree>
    <p:extLst>
      <p:ext uri="{BB962C8B-B14F-4D97-AF65-F5344CB8AC3E}">
        <p14:creationId xmlns:p14="http://schemas.microsoft.com/office/powerpoint/2010/main" val="1154479287"/>
      </p:ext>
    </p:extLst>
  </p:cSld>
  <p:clrMapOvr>
    <a:masterClrMapping/>
  </p:clrMapOvr>
  <p:transition spd="slow">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C3F30A-F8E4-4FBE-AC36-F28A0026AC44}" type="datetimeFigureOut">
              <a:rPr lang="en-US"/>
              <a:pPr>
                <a:defRPr/>
              </a:pPr>
              <a:t>1/21/2022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0735D7-81B3-4ECF-B824-DF33F74FEDAD}" type="slidenum">
              <a:rPr lang="en-US"/>
              <a:pPr>
                <a:defRPr/>
              </a:pPr>
              <a:t>‹#›</a:t>
            </a:fld>
            <a:endParaRPr lang="en-US"/>
          </a:p>
        </p:txBody>
      </p:sp>
    </p:spTree>
    <p:extLst>
      <p:ext uri="{BB962C8B-B14F-4D97-AF65-F5344CB8AC3E}">
        <p14:creationId xmlns:p14="http://schemas.microsoft.com/office/powerpoint/2010/main" val="3805553058"/>
      </p:ext>
    </p:extLst>
  </p:cSld>
  <p:clrMapOvr>
    <a:masterClrMapping/>
  </p:clrMapOvr>
  <p:transition spd="slow">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0F393C-B515-4E27-86CF-4D0772A7BDF3}" type="datetimeFigureOut">
              <a:rPr lang="en-US"/>
              <a:pPr>
                <a:defRPr/>
              </a:pPr>
              <a:t>1/21/2022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C8AFA9-E7A0-4155-A79A-65158E6128CA}" type="slidenum">
              <a:rPr lang="en-US"/>
              <a:pPr>
                <a:defRPr/>
              </a:pPr>
              <a:t>‹#›</a:t>
            </a:fld>
            <a:endParaRPr lang="en-US"/>
          </a:p>
        </p:txBody>
      </p:sp>
    </p:spTree>
    <p:extLst>
      <p:ext uri="{BB962C8B-B14F-4D97-AF65-F5344CB8AC3E}">
        <p14:creationId xmlns:p14="http://schemas.microsoft.com/office/powerpoint/2010/main" val="525821742"/>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0CC8AA-70BC-48AB-9BA2-E78B4B082A8A}" type="datetime1">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2573382002"/>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364799-2C8C-4578-A3C7-47B9C928B857}" type="datetime1">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2298322957"/>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81DD25-693A-4C48-9608-CF199190EA06}" type="datetime1">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2395741646"/>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9CA57D1-5211-4B82-948C-BF85FAC50B2C}" type="datetime1">
              <a:rPr lang="en-US" smtClean="0"/>
              <a:t>1/21/2022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2972638137"/>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BE1C3A8-0516-41F2-AF45-C68129C339A1}" type="datetime1">
              <a:rPr lang="en-US" smtClean="0"/>
              <a:t>1/21/2022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1860112488"/>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2A14D63-933F-47E6-B249-CA5E92A76DDE}" type="datetime1">
              <a:rPr lang="en-US" smtClean="0"/>
              <a:t>1/21/2022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3064746528"/>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FEFF2F-04C1-475B-A023-25A4BFE07568}" type="datetime1">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1926506444"/>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80681D-6C6E-4E80-B10F-B09E3AD1D10C}" type="datetime1">
              <a:rPr lang="en-US" smtClean="0"/>
              <a:t>1/21/2022</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5951F227-E1D8-443B-A186-C40DF9C0D22F}" type="slidenum">
              <a:rPr lang="en-US" smtClean="0"/>
              <a:pPr/>
              <a:t>‹#›</a:t>
            </a:fld>
            <a:endParaRPr lang="en-US"/>
          </a:p>
        </p:txBody>
      </p:sp>
    </p:spTree>
    <p:extLst>
      <p:ext uri="{BB962C8B-B14F-4D97-AF65-F5344CB8AC3E}">
        <p14:creationId xmlns:p14="http://schemas.microsoft.com/office/powerpoint/2010/main" val="2140244131"/>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ransition spd="slow">
    <p:fade thruBlk="1"/>
  </p:transition>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D20D3F9-06A1-4128-A1FE-E34D353AC94D}" type="datetimeFigureOut">
              <a:rPr lang="en-US"/>
              <a:pPr>
                <a:defRPr/>
              </a:pPr>
              <a:t>1/21/2022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DDF4D0F-4C4F-4DCD-A898-AA65B6F8D1B0}" type="slidenum">
              <a:rPr lang="en-US"/>
              <a:pPr>
                <a:defRPr/>
              </a:pPr>
              <a:t>‹#›</a:t>
            </a:fld>
            <a:endParaRPr lang="en-US"/>
          </a:p>
        </p:txBody>
      </p:sp>
    </p:spTree>
    <p:extLst>
      <p:ext uri="{BB962C8B-B14F-4D97-AF65-F5344CB8AC3E}">
        <p14:creationId xmlns:p14="http://schemas.microsoft.com/office/powerpoint/2010/main" val="3139070552"/>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fade thruBlk="1"/>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8229" y="183724"/>
            <a:ext cx="6948202" cy="3477875"/>
          </a:xfrm>
        </p:spPr>
        <p:txBody>
          <a:bodyPr wrap="square">
            <a:spAutoFit/>
          </a:bodyPr>
          <a:lstStyle/>
          <a:p>
            <a:r>
              <a:rPr lang="en-US" sz="4400" dirty="0">
                <a:solidFill>
                  <a:schemeClr val="tx1"/>
                </a:solidFill>
              </a:rPr>
              <a:t>LESSON 17:</a:t>
            </a:r>
            <a:br>
              <a:rPr lang="en-US" sz="4400" dirty="0">
                <a:solidFill>
                  <a:schemeClr val="tx1"/>
                </a:solidFill>
              </a:rPr>
            </a:br>
            <a:r>
              <a:rPr lang="en-US" sz="4400" dirty="0">
                <a:solidFill>
                  <a:schemeClr val="tx1"/>
                </a:solidFill>
              </a:rPr>
              <a:t>The Life Of Christ – Ten Lepers Healed and Concerning the Kingdom</a:t>
            </a:r>
          </a:p>
        </p:txBody>
      </p:sp>
      <p:sp>
        <p:nvSpPr>
          <p:cNvPr id="3" name="Subtitle 2"/>
          <p:cNvSpPr>
            <a:spLocks noGrp="1"/>
          </p:cNvSpPr>
          <p:nvPr>
            <p:ph type="subTitle" idx="1"/>
          </p:nvPr>
        </p:nvSpPr>
        <p:spPr>
          <a:xfrm>
            <a:off x="1781174" y="3661599"/>
            <a:ext cx="6858000" cy="1513235"/>
          </a:xfrm>
        </p:spPr>
        <p:txBody>
          <a:bodyPr>
            <a:spAutoFit/>
          </a:bodyPr>
          <a:lstStyle/>
          <a:p>
            <a:pPr algn="r"/>
            <a:r>
              <a:rPr lang="en-US" sz="4800" dirty="0">
                <a:solidFill>
                  <a:schemeClr val="tx1"/>
                </a:solidFill>
              </a:rPr>
              <a:t>Luke 17:11-37</a:t>
            </a:r>
          </a:p>
          <a:p>
            <a:pPr algn="r"/>
            <a:r>
              <a:rPr lang="en-US" sz="3600" dirty="0">
                <a:solidFill>
                  <a:schemeClr val="tx1"/>
                </a:solidFill>
              </a:rPr>
              <a:t> January 19, 2022</a:t>
            </a:r>
          </a:p>
        </p:txBody>
      </p:sp>
      <p:sp>
        <p:nvSpPr>
          <p:cNvPr id="4" name="Slide Number Placeholder 3"/>
          <p:cNvSpPr>
            <a:spLocks noGrp="1"/>
          </p:cNvSpPr>
          <p:nvPr>
            <p:ph type="sldNum" sz="quarter" idx="12"/>
          </p:nvPr>
        </p:nvSpPr>
        <p:spPr/>
        <p:txBody>
          <a:bodyPr/>
          <a:lstStyle/>
          <a:p>
            <a:pPr defTabSz="457200">
              <a:defRPr/>
            </a:pPr>
            <a:fld id="{5951F227-E1D8-443B-A186-C40DF9C0D22F}" type="slidenum">
              <a:rPr lang="en-US" sz="2800">
                <a:solidFill>
                  <a:srgbClr val="FFFFFF"/>
                </a:solidFill>
                <a:latin typeface="Century Gothic" panose="020B0502020202020204" pitchFamily="34" charset="0"/>
              </a:rPr>
              <a:pPr defTabSz="457200">
                <a:defRPr/>
              </a:pPr>
              <a:t>1</a:t>
            </a:fld>
            <a:endParaRPr lang="en-US" sz="2800"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791493267"/>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863"/>
            <a:ext cx="8229600" cy="1446550"/>
          </a:xfrm>
        </p:spPr>
        <p:txBody>
          <a:bodyPr rtlCol="0">
            <a:spAutoFit/>
          </a:bodyPr>
          <a:lstStyle/>
          <a:p>
            <a:pPr fontAlgn="auto">
              <a:spcAft>
                <a:spcPts val="0"/>
              </a:spcAft>
              <a:defRPr/>
            </a:pPr>
            <a:r>
              <a:rPr lang="en-US" dirty="0">
                <a:effectLst>
                  <a:outerShdw blurRad="38100" dist="38100" dir="2700000" algn="tl">
                    <a:srgbClr val="000000">
                      <a:alpha val="43137"/>
                    </a:srgbClr>
                  </a:outerShdw>
                </a:effectLst>
              </a:rPr>
              <a:t>Naaman The Leper</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2 Kings 5:1-14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2227521"/>
              </p:ext>
            </p:extLst>
          </p:nvPr>
        </p:nvGraphicFramePr>
        <p:xfrm>
          <a:off x="381000" y="2057400"/>
          <a:ext cx="8305800" cy="2286000"/>
        </p:xfrm>
        <a:graphic>
          <a:graphicData uri="http://schemas.openxmlformats.org/drawingml/2006/table">
            <a:tbl>
              <a:tblPr firstRow="1" bandRow="1">
                <a:tableStyleId>{5C22544A-7EE6-4342-B048-85BDC9FD1C3A}</a:tableStyleId>
              </a:tblPr>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966355">
                <a:tc>
                  <a:txBody>
                    <a:bodyPr/>
                    <a:lstStyle/>
                    <a:p>
                      <a:r>
                        <a:rPr lang="en-US" sz="3600" b="1" baseline="0" dirty="0">
                          <a:effectLst>
                            <a:outerShdw blurRad="38100" dist="38100" dir="2700000" algn="tl">
                              <a:srgbClr val="000000">
                                <a:alpha val="43137"/>
                              </a:srgbClr>
                            </a:outerShdw>
                          </a:effectLst>
                        </a:rPr>
                        <a:t>Leper</a:t>
                      </a:r>
                      <a:br>
                        <a:rPr lang="en-US" sz="3600" b="1" baseline="0" dirty="0">
                          <a:effectLst>
                            <a:outerShdw blurRad="38100" dist="38100" dir="2700000" algn="tl">
                              <a:srgbClr val="000000">
                                <a:alpha val="43137"/>
                              </a:srgbClr>
                            </a:outerShdw>
                          </a:effectLst>
                        </a:rPr>
                      </a:br>
                      <a:r>
                        <a:rPr lang="en-US" sz="3600" b="1" baseline="0" dirty="0">
                          <a:effectLst>
                            <a:outerShdw blurRad="38100" dist="38100" dir="2700000" algn="tl">
                              <a:srgbClr val="000000">
                                <a:alpha val="43137"/>
                              </a:srgbClr>
                            </a:outerShdw>
                          </a:effectLst>
                        </a:rPr>
                        <a:t>verse 1</a:t>
                      </a:r>
                      <a:endParaRPr lang="en-US" sz="3600" b="1" dirty="0">
                        <a:effectLst>
                          <a:outerShdw blurRad="38100" dist="38100" dir="2700000" algn="tl">
                            <a:srgbClr val="000000">
                              <a:alpha val="43137"/>
                            </a:srgbClr>
                          </a:outerShdw>
                        </a:effectLst>
                      </a:endParaRPr>
                    </a:p>
                  </a:txBody>
                  <a:tcPr/>
                </a:tc>
                <a:tc>
                  <a:txBody>
                    <a:bodyPr/>
                    <a:lstStyle/>
                    <a:p>
                      <a:r>
                        <a:rPr lang="en-US" sz="3600" b="1" baseline="0" dirty="0">
                          <a:effectLst>
                            <a:outerShdw blurRad="38100" dist="38100" dir="2700000" algn="tl">
                              <a:srgbClr val="000000">
                                <a:alpha val="43137"/>
                              </a:srgbClr>
                            </a:outerShdw>
                          </a:effectLst>
                        </a:rPr>
                        <a:t>Needed help</a:t>
                      </a:r>
                      <a:endParaRPr lang="en-US" sz="3600" b="1" dirty="0">
                        <a:effectLst>
                          <a:outerShdw blurRad="38100" dist="38100" dir="2700000" algn="tl">
                            <a:srgbClr val="000000">
                              <a:alpha val="43137"/>
                            </a:srgbClr>
                          </a:outerShdw>
                        </a:effectLst>
                      </a:endParaRPr>
                    </a:p>
                  </a:txBody>
                  <a:tcPr/>
                </a:tc>
                <a:tc>
                  <a:txBody>
                    <a:bodyPr/>
                    <a:lstStyle/>
                    <a:p>
                      <a:r>
                        <a:rPr lang="sv-SE" sz="3600" b="1" baseline="0" dirty="0">
                          <a:effectLst>
                            <a:outerShdw blurRad="38100" dist="38100" dir="2700000" algn="tl">
                              <a:srgbClr val="000000">
                                <a:alpha val="43137"/>
                              </a:srgbClr>
                            </a:outerShdw>
                          </a:effectLst>
                        </a:rPr>
                        <a:t>Sinners Romans 3:23; 6:23;</a:t>
                      </a:r>
                      <a:br>
                        <a:rPr lang="sv-SE" sz="3600" b="1" baseline="0" dirty="0">
                          <a:effectLst>
                            <a:outerShdw blurRad="38100" dist="38100" dir="2700000" algn="tl">
                              <a:srgbClr val="000000">
                                <a:alpha val="43137"/>
                              </a:srgbClr>
                            </a:outerShdw>
                          </a:effectLst>
                        </a:rPr>
                      </a:br>
                      <a:r>
                        <a:rPr lang="sv-SE" sz="3600" b="1" baseline="0" dirty="0">
                          <a:effectLst>
                            <a:outerShdw blurRad="38100" dist="38100" dir="2700000" algn="tl">
                              <a:srgbClr val="000000">
                                <a:alpha val="43137"/>
                              </a:srgbClr>
                            </a:outerShdw>
                          </a:effectLst>
                        </a:rPr>
                        <a:t>Isaiah 59:1-2</a:t>
                      </a:r>
                      <a:endParaRPr lang="en-US" sz="36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0"/>
                  </a:ext>
                </a:extLst>
              </a:tr>
            </a:tbl>
          </a:graphicData>
        </a:graphic>
      </p:graphicFrame>
      <p:sp>
        <p:nvSpPr>
          <p:cNvPr id="5" name="TextBox 4"/>
          <p:cNvSpPr txBox="1"/>
          <p:nvPr/>
        </p:nvSpPr>
        <p:spPr>
          <a:xfrm>
            <a:off x="1066800" y="1295400"/>
            <a:ext cx="1585913" cy="5842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Naaman</a:t>
            </a:r>
          </a:p>
        </p:txBody>
      </p:sp>
      <p:sp>
        <p:nvSpPr>
          <p:cNvPr id="6" name="TextBox 5"/>
          <p:cNvSpPr txBox="1"/>
          <p:nvPr/>
        </p:nvSpPr>
        <p:spPr>
          <a:xfrm>
            <a:off x="6019800" y="1371600"/>
            <a:ext cx="2108200" cy="52387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People Today</a:t>
            </a: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863"/>
            <a:ext cx="8229600" cy="1446550"/>
          </a:xfrm>
        </p:spPr>
        <p:txBody>
          <a:bodyPr rtlCol="0">
            <a:spAutoFit/>
          </a:bodyPr>
          <a:lstStyle/>
          <a:p>
            <a:pPr fontAlgn="auto">
              <a:spcAft>
                <a:spcPts val="0"/>
              </a:spcAft>
              <a:defRPr/>
            </a:pPr>
            <a:r>
              <a:rPr lang="en-US" dirty="0" err="1">
                <a:effectLst>
                  <a:outerShdw blurRad="38100" dist="38100" dir="2700000" algn="tl">
                    <a:srgbClr val="000000">
                      <a:alpha val="43137"/>
                    </a:srgbClr>
                  </a:outerShdw>
                </a:effectLst>
              </a:rPr>
              <a:t>Naaman</a:t>
            </a:r>
            <a:r>
              <a:rPr lang="en-US" dirty="0">
                <a:effectLst>
                  <a:outerShdw blurRad="38100" dist="38100" dir="2700000" algn="tl">
                    <a:srgbClr val="000000">
                      <a:alpha val="43137"/>
                    </a:srgbClr>
                  </a:outerShdw>
                </a:effectLst>
              </a:rPr>
              <a:t> The Leper</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2 Kings 5:1-14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8891038"/>
              </p:ext>
            </p:extLst>
          </p:nvPr>
        </p:nvGraphicFramePr>
        <p:xfrm>
          <a:off x="304799" y="2057400"/>
          <a:ext cx="8594103" cy="2529840"/>
        </p:xfrm>
        <a:graphic>
          <a:graphicData uri="http://schemas.openxmlformats.org/drawingml/2006/table">
            <a:tbl>
              <a:tblPr firstRow="1" bandRow="1">
                <a:tableStyleId>{5C22544A-7EE6-4342-B048-85BDC9FD1C3A}</a:tableStyleId>
              </a:tblPr>
              <a:tblGrid>
                <a:gridCol w="3022863">
                  <a:extLst>
                    <a:ext uri="{9D8B030D-6E8A-4147-A177-3AD203B41FA5}">
                      <a16:colId xmlns:a16="http://schemas.microsoft.com/office/drawing/2014/main" val="20000"/>
                    </a:ext>
                  </a:extLst>
                </a:gridCol>
                <a:gridCol w="2516957">
                  <a:extLst>
                    <a:ext uri="{9D8B030D-6E8A-4147-A177-3AD203B41FA5}">
                      <a16:colId xmlns:a16="http://schemas.microsoft.com/office/drawing/2014/main" val="20001"/>
                    </a:ext>
                  </a:extLst>
                </a:gridCol>
                <a:gridCol w="3054283">
                  <a:extLst>
                    <a:ext uri="{9D8B030D-6E8A-4147-A177-3AD203B41FA5}">
                      <a16:colId xmlns:a16="http://schemas.microsoft.com/office/drawing/2014/main" val="20002"/>
                    </a:ext>
                  </a:extLst>
                </a:gridCol>
              </a:tblGrid>
              <a:tr h="1395845">
                <a:tc>
                  <a:txBody>
                    <a:bodyPr/>
                    <a:lstStyle/>
                    <a:p>
                      <a:r>
                        <a:rPr lang="en-US" sz="3200" baseline="0" dirty="0">
                          <a:effectLst>
                            <a:outerShdw blurRad="38100" dist="38100" dir="2700000" algn="tl">
                              <a:srgbClr val="000000">
                                <a:alpha val="43137"/>
                              </a:srgbClr>
                            </a:outerShdw>
                          </a:effectLst>
                        </a:rPr>
                        <a:t>Went to the king verse 6</a:t>
                      </a:r>
                      <a:endParaRPr lang="en-US" sz="3200" dirty="0">
                        <a:effectLst>
                          <a:outerShdw blurRad="38100" dist="38100" dir="2700000" algn="tl">
                            <a:srgbClr val="000000">
                              <a:alpha val="43137"/>
                            </a:srgbClr>
                          </a:outerShdw>
                        </a:effectLst>
                      </a:endParaRPr>
                    </a:p>
                  </a:txBody>
                  <a:tcPr/>
                </a:tc>
                <a:tc>
                  <a:txBody>
                    <a:bodyPr/>
                    <a:lstStyle/>
                    <a:p>
                      <a:r>
                        <a:rPr lang="en-US" sz="3200" baseline="0" dirty="0">
                          <a:effectLst>
                            <a:outerShdw blurRad="38100" dist="38100" dir="2700000" algn="tl">
                              <a:srgbClr val="000000">
                                <a:alpha val="43137"/>
                              </a:srgbClr>
                            </a:outerShdw>
                          </a:effectLst>
                        </a:rPr>
                        <a:t>Went to the wrong one</a:t>
                      </a:r>
                      <a:endParaRPr lang="en-US" sz="3200" dirty="0">
                        <a:effectLst>
                          <a:outerShdw blurRad="38100" dist="38100" dir="2700000" algn="tl">
                            <a:srgbClr val="000000">
                              <a:alpha val="43137"/>
                            </a:srgbClr>
                          </a:outerShdw>
                        </a:effectLst>
                      </a:endParaRPr>
                    </a:p>
                  </a:txBody>
                  <a:tcPr/>
                </a:tc>
                <a:tc>
                  <a:txBody>
                    <a:bodyPr/>
                    <a:lstStyle/>
                    <a:p>
                      <a:r>
                        <a:rPr lang="en-US" sz="3200" baseline="0" dirty="0">
                          <a:effectLst>
                            <a:outerShdw blurRad="38100" dist="38100" dir="2700000" algn="tl">
                              <a:srgbClr val="000000">
                                <a:alpha val="43137"/>
                              </a:srgbClr>
                            </a:outerShdw>
                          </a:effectLst>
                        </a:rPr>
                        <a:t>Go to a priest,</a:t>
                      </a:r>
                      <a:br>
                        <a:rPr lang="en-US" sz="3200" baseline="0" dirty="0">
                          <a:effectLst>
                            <a:outerShdw blurRad="38100" dist="38100" dir="2700000" algn="tl">
                              <a:srgbClr val="000000">
                                <a:alpha val="43137"/>
                              </a:srgbClr>
                            </a:outerShdw>
                          </a:effectLst>
                        </a:rPr>
                      </a:br>
                      <a:r>
                        <a:rPr lang="en-US" sz="3200" baseline="0" dirty="0">
                          <a:effectLst>
                            <a:outerShdw blurRad="38100" dist="38100" dir="2700000" algn="tl">
                              <a:srgbClr val="000000">
                                <a:alpha val="43137"/>
                              </a:srgbClr>
                            </a:outerShdw>
                          </a:effectLst>
                        </a:rPr>
                        <a:t>a preacher,</a:t>
                      </a:r>
                      <a:br>
                        <a:rPr lang="en-US" sz="3200" baseline="0" dirty="0">
                          <a:effectLst>
                            <a:outerShdw blurRad="38100" dist="38100" dir="2700000" algn="tl">
                              <a:srgbClr val="000000">
                                <a:alpha val="43137"/>
                              </a:srgbClr>
                            </a:outerShdw>
                          </a:effectLst>
                        </a:rPr>
                      </a:br>
                      <a:r>
                        <a:rPr lang="en-US" sz="3200" baseline="0" dirty="0">
                          <a:effectLst>
                            <a:outerShdw blurRad="38100" dist="38100" dir="2700000" algn="tl">
                              <a:srgbClr val="000000">
                                <a:alpha val="43137"/>
                              </a:srgbClr>
                            </a:outerShdw>
                          </a:effectLst>
                        </a:rPr>
                        <a:t>a parent.</a:t>
                      </a:r>
                      <a:br>
                        <a:rPr lang="en-US" sz="3200" baseline="0" dirty="0">
                          <a:effectLst>
                            <a:outerShdw blurRad="38100" dist="38100" dir="2700000" algn="tl">
                              <a:srgbClr val="000000">
                                <a:alpha val="43137"/>
                              </a:srgbClr>
                            </a:outerShdw>
                          </a:effectLst>
                        </a:rPr>
                      </a:br>
                      <a:r>
                        <a:rPr lang="en-US" sz="3200" baseline="0" dirty="0">
                          <a:effectLst>
                            <a:outerShdw blurRad="38100" dist="38100" dir="2700000" algn="tl">
                              <a:srgbClr val="000000">
                                <a:alpha val="43137"/>
                              </a:srgbClr>
                            </a:outerShdw>
                          </a:effectLst>
                        </a:rPr>
                        <a:t>John 14:6; </a:t>
                      </a:r>
                      <a:br>
                        <a:rPr lang="en-US" sz="3200" baseline="0" dirty="0">
                          <a:effectLst>
                            <a:outerShdw blurRad="38100" dist="38100" dir="2700000" algn="tl">
                              <a:srgbClr val="000000">
                                <a:alpha val="43137"/>
                              </a:srgbClr>
                            </a:outerShdw>
                          </a:effectLst>
                        </a:rPr>
                      </a:br>
                      <a:r>
                        <a:rPr lang="en-US" sz="3200" baseline="0" dirty="0">
                          <a:effectLst>
                            <a:outerShdw blurRad="38100" dist="38100" dir="2700000" algn="tl">
                              <a:srgbClr val="000000">
                                <a:alpha val="43137"/>
                              </a:srgbClr>
                            </a:outerShdw>
                          </a:effectLst>
                        </a:rPr>
                        <a:t>Matthew 17:1-5 </a:t>
                      </a:r>
                      <a:endParaRPr lang="en-US" sz="32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0"/>
                  </a:ext>
                </a:extLst>
              </a:tr>
            </a:tbl>
          </a:graphicData>
        </a:graphic>
      </p:graphicFrame>
      <p:sp>
        <p:nvSpPr>
          <p:cNvPr id="5" name="TextBox 4"/>
          <p:cNvSpPr txBox="1"/>
          <p:nvPr/>
        </p:nvSpPr>
        <p:spPr>
          <a:xfrm>
            <a:off x="1066800" y="1295400"/>
            <a:ext cx="1585913" cy="5842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effectLst>
                  <a:outerShdw blurRad="38100" dist="38100" dir="2700000" algn="tl">
                    <a:srgbClr val="000000">
                      <a:alpha val="43137"/>
                    </a:srgbClr>
                  </a:outerShdw>
                </a:effectLst>
                <a:uLnTx/>
                <a:uFillTx/>
                <a:latin typeface="Calibri"/>
                <a:ea typeface="+mn-ea"/>
                <a:cs typeface="+mn-cs"/>
              </a:rPr>
              <a:t>Naaman</a:t>
            </a:r>
            <a:endParaRPr kumimoji="0" lang="en-US" sz="3200" b="0"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endParaRPr>
          </a:p>
        </p:txBody>
      </p:sp>
      <p:sp>
        <p:nvSpPr>
          <p:cNvPr id="6" name="TextBox 5"/>
          <p:cNvSpPr txBox="1"/>
          <p:nvPr/>
        </p:nvSpPr>
        <p:spPr>
          <a:xfrm>
            <a:off x="6019800" y="1371600"/>
            <a:ext cx="2108200" cy="52387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People Today</a:t>
            </a: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863"/>
            <a:ext cx="8229600" cy="1446550"/>
          </a:xfrm>
        </p:spPr>
        <p:txBody>
          <a:bodyPr rtlCol="0">
            <a:spAutoFit/>
          </a:bodyPr>
          <a:lstStyle/>
          <a:p>
            <a:pPr fontAlgn="auto">
              <a:spcAft>
                <a:spcPts val="0"/>
              </a:spcAft>
              <a:defRPr/>
            </a:pPr>
            <a:r>
              <a:rPr lang="en-US" dirty="0" err="1">
                <a:effectLst>
                  <a:outerShdw blurRad="38100" dist="38100" dir="2700000" algn="tl">
                    <a:srgbClr val="000000">
                      <a:alpha val="43137"/>
                    </a:srgbClr>
                  </a:outerShdw>
                </a:effectLst>
              </a:rPr>
              <a:t>Naaman</a:t>
            </a:r>
            <a:r>
              <a:rPr lang="en-US" dirty="0">
                <a:effectLst>
                  <a:outerShdw blurRad="38100" dist="38100" dir="2700000" algn="tl">
                    <a:srgbClr val="000000">
                      <a:alpha val="43137"/>
                    </a:srgbClr>
                  </a:outerShdw>
                </a:effectLst>
              </a:rPr>
              <a:t> The Leper</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2 Kings 5:1-14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3939191"/>
              </p:ext>
            </p:extLst>
          </p:nvPr>
        </p:nvGraphicFramePr>
        <p:xfrm>
          <a:off x="304800" y="2209800"/>
          <a:ext cx="8305800" cy="1554480"/>
        </p:xfrm>
        <a:graphic>
          <a:graphicData uri="http://schemas.openxmlformats.org/drawingml/2006/table">
            <a:tbl>
              <a:tblPr firstRow="1" bandRow="1">
                <a:tableStyleId>{5C22544A-7EE6-4342-B048-85BDC9FD1C3A}</a:tableStyleId>
              </a:tblPr>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966355">
                <a:tc>
                  <a:txBody>
                    <a:bodyPr/>
                    <a:lstStyle/>
                    <a:p>
                      <a:r>
                        <a:rPr lang="en-US" sz="3200" baseline="0" dirty="0">
                          <a:effectLst>
                            <a:outerShdw blurRad="38100" dist="38100" dir="2700000" algn="tl">
                              <a:srgbClr val="000000">
                                <a:alpha val="43137"/>
                              </a:srgbClr>
                            </a:outerShdw>
                          </a:effectLst>
                        </a:rPr>
                        <a:t>Wash in the Jordan</a:t>
                      </a:r>
                      <a:br>
                        <a:rPr lang="en-US" sz="3200" baseline="0" dirty="0">
                          <a:effectLst>
                            <a:outerShdw blurRad="38100" dist="38100" dir="2700000" algn="tl">
                              <a:srgbClr val="000000">
                                <a:alpha val="43137"/>
                              </a:srgbClr>
                            </a:outerShdw>
                          </a:effectLst>
                        </a:rPr>
                      </a:br>
                      <a:r>
                        <a:rPr lang="en-US" sz="3200" baseline="0" dirty="0">
                          <a:effectLst>
                            <a:outerShdw blurRad="38100" dist="38100" dir="2700000" algn="tl">
                              <a:srgbClr val="000000">
                                <a:alpha val="43137"/>
                              </a:srgbClr>
                            </a:outerShdw>
                          </a:effectLst>
                        </a:rPr>
                        <a:t>verse 10</a:t>
                      </a:r>
                      <a:endParaRPr lang="en-US" sz="3200" dirty="0">
                        <a:effectLst>
                          <a:outerShdw blurRad="38100" dist="38100" dir="2700000" algn="tl">
                            <a:srgbClr val="000000">
                              <a:alpha val="43137"/>
                            </a:srgbClr>
                          </a:outerShdw>
                        </a:effectLst>
                      </a:endParaRPr>
                    </a:p>
                  </a:txBody>
                  <a:tcPr/>
                </a:tc>
                <a:tc>
                  <a:txBody>
                    <a:bodyPr/>
                    <a:lstStyle/>
                    <a:p>
                      <a:r>
                        <a:rPr lang="en-US" sz="3200" baseline="0" dirty="0">
                          <a:effectLst>
                            <a:outerShdw blurRad="38100" dist="38100" dir="2700000" algn="tl">
                              <a:srgbClr val="000000">
                                <a:alpha val="43137"/>
                              </a:srgbClr>
                            </a:outerShdw>
                          </a:effectLst>
                        </a:rPr>
                        <a:t>Cleansing was conditional</a:t>
                      </a:r>
                      <a:endParaRPr lang="en-US" sz="3200" dirty="0">
                        <a:effectLst>
                          <a:outerShdw blurRad="38100" dist="38100" dir="2700000" algn="tl">
                            <a:srgbClr val="000000">
                              <a:alpha val="43137"/>
                            </a:srgbClr>
                          </a:outerShdw>
                        </a:effectLst>
                      </a:endParaRPr>
                    </a:p>
                  </a:txBody>
                  <a:tcPr/>
                </a:tc>
                <a:tc>
                  <a:txBody>
                    <a:bodyPr/>
                    <a:lstStyle/>
                    <a:p>
                      <a:r>
                        <a:rPr lang="en-US" sz="3200" baseline="0" dirty="0">
                          <a:effectLst>
                            <a:outerShdw blurRad="38100" dist="38100" dir="2700000" algn="tl">
                              <a:srgbClr val="000000">
                                <a:alpha val="43137"/>
                              </a:srgbClr>
                            </a:outerShdw>
                          </a:effectLst>
                        </a:rPr>
                        <a:t>Must obey God Hebrews 5:9; </a:t>
                      </a:r>
                      <a:br>
                        <a:rPr lang="en-US" sz="3200" baseline="0" dirty="0">
                          <a:effectLst>
                            <a:outerShdw blurRad="38100" dist="38100" dir="2700000" algn="tl">
                              <a:srgbClr val="000000">
                                <a:alpha val="43137"/>
                              </a:srgbClr>
                            </a:outerShdw>
                          </a:effectLst>
                        </a:rPr>
                      </a:br>
                      <a:r>
                        <a:rPr lang="en-US" sz="3200" baseline="0" dirty="0">
                          <a:effectLst>
                            <a:outerShdw blurRad="38100" dist="38100" dir="2700000" algn="tl">
                              <a:srgbClr val="000000">
                                <a:alpha val="43137"/>
                              </a:srgbClr>
                            </a:outerShdw>
                          </a:effectLst>
                        </a:rPr>
                        <a:t>Matthew 7:21</a:t>
                      </a:r>
                      <a:endParaRPr lang="en-US" sz="32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0"/>
                  </a:ext>
                </a:extLst>
              </a:tr>
            </a:tbl>
          </a:graphicData>
        </a:graphic>
      </p:graphicFrame>
      <p:sp>
        <p:nvSpPr>
          <p:cNvPr id="5" name="TextBox 4"/>
          <p:cNvSpPr txBox="1"/>
          <p:nvPr/>
        </p:nvSpPr>
        <p:spPr>
          <a:xfrm>
            <a:off x="1066800" y="1295400"/>
            <a:ext cx="1585913" cy="5842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effectLst>
                  <a:outerShdw blurRad="38100" dist="38100" dir="2700000" algn="tl">
                    <a:srgbClr val="000000">
                      <a:alpha val="43137"/>
                    </a:srgbClr>
                  </a:outerShdw>
                </a:effectLst>
                <a:uLnTx/>
                <a:uFillTx/>
                <a:latin typeface="Calibri"/>
                <a:ea typeface="+mn-ea"/>
                <a:cs typeface="+mn-cs"/>
              </a:rPr>
              <a:t>Naaman</a:t>
            </a:r>
            <a:endParaRPr kumimoji="0" lang="en-US" sz="3200" b="0"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endParaRPr>
          </a:p>
        </p:txBody>
      </p:sp>
      <p:sp>
        <p:nvSpPr>
          <p:cNvPr id="6" name="TextBox 5"/>
          <p:cNvSpPr txBox="1"/>
          <p:nvPr/>
        </p:nvSpPr>
        <p:spPr>
          <a:xfrm>
            <a:off x="6019800" y="1371600"/>
            <a:ext cx="2108200" cy="52387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People Today</a:t>
            </a: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863"/>
            <a:ext cx="8229600" cy="1446550"/>
          </a:xfrm>
        </p:spPr>
        <p:txBody>
          <a:bodyPr rtlCol="0">
            <a:spAutoFit/>
          </a:bodyPr>
          <a:lstStyle/>
          <a:p>
            <a:pPr fontAlgn="auto">
              <a:spcAft>
                <a:spcPts val="0"/>
              </a:spcAft>
              <a:defRPr/>
            </a:pPr>
            <a:r>
              <a:rPr lang="en-US" dirty="0" err="1">
                <a:effectLst>
                  <a:outerShdw blurRad="38100" dist="38100" dir="2700000" algn="tl">
                    <a:srgbClr val="000000">
                      <a:alpha val="43137"/>
                    </a:srgbClr>
                  </a:outerShdw>
                </a:effectLst>
              </a:rPr>
              <a:t>Naaman</a:t>
            </a:r>
            <a:r>
              <a:rPr lang="en-US" dirty="0">
                <a:effectLst>
                  <a:outerShdw blurRad="38100" dist="38100" dir="2700000" algn="tl">
                    <a:srgbClr val="000000">
                      <a:alpha val="43137"/>
                    </a:srgbClr>
                  </a:outerShdw>
                </a:effectLst>
              </a:rPr>
              <a:t> The Leper</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2 Kings 5:1-14</a:t>
            </a:r>
          </a:p>
        </p:txBody>
      </p:sp>
      <p:graphicFrame>
        <p:nvGraphicFramePr>
          <p:cNvPr id="4" name="Content Placeholder 3"/>
          <p:cNvGraphicFramePr>
            <a:graphicFrameLocks noGrp="1"/>
          </p:cNvGraphicFramePr>
          <p:nvPr>
            <p:ph idx="1"/>
          </p:nvPr>
        </p:nvGraphicFramePr>
        <p:xfrm>
          <a:off x="457200" y="2286000"/>
          <a:ext cx="8305800" cy="3017520"/>
        </p:xfrm>
        <a:graphic>
          <a:graphicData uri="http://schemas.openxmlformats.org/drawingml/2006/table">
            <a:tbl>
              <a:tblPr firstRow="1" bandRow="1">
                <a:tableStyleId>{5C22544A-7EE6-4342-B048-85BDC9FD1C3A}</a:tableStyleId>
              </a:tblPr>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1395845">
                <a:tc>
                  <a:txBody>
                    <a:bodyPr/>
                    <a:lstStyle/>
                    <a:p>
                      <a:r>
                        <a:rPr lang="en-US" sz="3200" baseline="0" dirty="0">
                          <a:effectLst>
                            <a:outerShdw blurRad="38100" dist="38100" dir="2700000" algn="tl">
                              <a:srgbClr val="000000">
                                <a:alpha val="43137"/>
                              </a:srgbClr>
                            </a:outerShdw>
                          </a:effectLst>
                        </a:rPr>
                        <a:t>Naaman was wroth </a:t>
                      </a:r>
                    </a:p>
                    <a:p>
                      <a:r>
                        <a:rPr lang="en-US" sz="3200" baseline="0" dirty="0">
                          <a:effectLst>
                            <a:outerShdw blurRad="38100" dist="38100" dir="2700000" algn="tl">
                              <a:srgbClr val="000000">
                                <a:alpha val="43137"/>
                              </a:srgbClr>
                            </a:outerShdw>
                          </a:effectLst>
                        </a:rPr>
                        <a:t>verse 11</a:t>
                      </a:r>
                      <a:endParaRPr lang="en-US" sz="3200" dirty="0">
                        <a:effectLst>
                          <a:outerShdw blurRad="38100" dist="38100" dir="2700000" algn="tl">
                            <a:srgbClr val="000000">
                              <a:alpha val="43137"/>
                            </a:srgbClr>
                          </a:outerShdw>
                        </a:effectLst>
                      </a:endParaRPr>
                    </a:p>
                  </a:txBody>
                  <a:tcPr/>
                </a:tc>
                <a:tc>
                  <a:txBody>
                    <a:bodyPr/>
                    <a:lstStyle/>
                    <a:p>
                      <a:r>
                        <a:rPr lang="en-US" sz="3200" baseline="0" dirty="0">
                          <a:effectLst>
                            <a:outerShdw blurRad="38100" dist="38100" dir="2700000" algn="tl">
                              <a:srgbClr val="000000">
                                <a:alpha val="43137"/>
                              </a:srgbClr>
                            </a:outerShdw>
                          </a:effectLst>
                        </a:rPr>
                        <a:t>Became angry</a:t>
                      </a:r>
                      <a:endParaRPr lang="en-US" sz="3200" dirty="0">
                        <a:effectLst>
                          <a:outerShdw blurRad="38100" dist="38100" dir="2700000" algn="tl">
                            <a:srgbClr val="000000">
                              <a:alpha val="43137"/>
                            </a:srgbClr>
                          </a:outerShdw>
                        </a:effectLst>
                      </a:endParaRPr>
                    </a:p>
                  </a:txBody>
                  <a:tcPr/>
                </a:tc>
                <a:tc>
                  <a:txBody>
                    <a:bodyPr/>
                    <a:lstStyle/>
                    <a:p>
                      <a:r>
                        <a:rPr lang="en-US" sz="3200" baseline="0" dirty="0">
                          <a:effectLst>
                            <a:outerShdw blurRad="38100" dist="38100" dir="2700000" algn="tl">
                              <a:srgbClr val="000000">
                                <a:alpha val="43137"/>
                              </a:srgbClr>
                            </a:outerShdw>
                          </a:effectLst>
                        </a:rPr>
                        <a:t>Unwilling to accept: Baptism</a:t>
                      </a:r>
                      <a:br>
                        <a:rPr lang="en-US" sz="3200" baseline="0" dirty="0">
                          <a:effectLst>
                            <a:outerShdw blurRad="38100" dist="38100" dir="2700000" algn="tl">
                              <a:srgbClr val="000000">
                                <a:alpha val="43137"/>
                              </a:srgbClr>
                            </a:outerShdw>
                          </a:effectLst>
                        </a:rPr>
                      </a:br>
                      <a:r>
                        <a:rPr lang="en-US" sz="3200" baseline="0" dirty="0">
                          <a:effectLst>
                            <a:outerShdw blurRad="38100" dist="38100" dir="2700000" algn="tl">
                              <a:srgbClr val="000000">
                                <a:alpha val="43137"/>
                              </a:srgbClr>
                            </a:outerShdw>
                          </a:effectLst>
                        </a:rPr>
                        <a:t>Acts 22:16, One church Ephesians 4:4</a:t>
                      </a:r>
                      <a:endParaRPr lang="en-US" sz="32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0"/>
                  </a:ext>
                </a:extLst>
              </a:tr>
            </a:tbl>
          </a:graphicData>
        </a:graphic>
      </p:graphicFrame>
      <p:sp>
        <p:nvSpPr>
          <p:cNvPr id="5" name="TextBox 4"/>
          <p:cNvSpPr txBox="1"/>
          <p:nvPr/>
        </p:nvSpPr>
        <p:spPr>
          <a:xfrm>
            <a:off x="1066800" y="1295400"/>
            <a:ext cx="1585913" cy="5842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effectLst>
                  <a:outerShdw blurRad="38100" dist="38100" dir="2700000" algn="tl">
                    <a:srgbClr val="000000">
                      <a:alpha val="43137"/>
                    </a:srgbClr>
                  </a:outerShdw>
                </a:effectLst>
                <a:uLnTx/>
                <a:uFillTx/>
                <a:latin typeface="Calibri"/>
                <a:ea typeface="+mn-ea"/>
                <a:cs typeface="+mn-cs"/>
              </a:rPr>
              <a:t>Naaman</a:t>
            </a:r>
            <a:endParaRPr kumimoji="0" lang="en-US" sz="3200" b="0"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endParaRPr>
          </a:p>
        </p:txBody>
      </p:sp>
      <p:sp>
        <p:nvSpPr>
          <p:cNvPr id="6" name="TextBox 5"/>
          <p:cNvSpPr txBox="1"/>
          <p:nvPr/>
        </p:nvSpPr>
        <p:spPr>
          <a:xfrm>
            <a:off x="6019800" y="1371600"/>
            <a:ext cx="2108200" cy="52387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People Today</a:t>
            </a: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863"/>
            <a:ext cx="8229600" cy="1446550"/>
          </a:xfrm>
        </p:spPr>
        <p:txBody>
          <a:bodyPr rtlCol="0">
            <a:spAutoFit/>
          </a:bodyPr>
          <a:lstStyle/>
          <a:p>
            <a:pPr fontAlgn="auto">
              <a:spcAft>
                <a:spcPts val="0"/>
              </a:spcAft>
              <a:defRPr/>
            </a:pPr>
            <a:r>
              <a:rPr lang="en-US" dirty="0" err="1">
                <a:effectLst>
                  <a:outerShdw blurRad="38100" dist="38100" dir="2700000" algn="tl">
                    <a:srgbClr val="000000">
                      <a:alpha val="43137"/>
                    </a:srgbClr>
                  </a:outerShdw>
                </a:effectLst>
              </a:rPr>
              <a:t>Naaman</a:t>
            </a:r>
            <a:r>
              <a:rPr lang="en-US" dirty="0">
                <a:effectLst>
                  <a:outerShdw blurRad="38100" dist="38100" dir="2700000" algn="tl">
                    <a:srgbClr val="000000">
                      <a:alpha val="43137"/>
                    </a:srgbClr>
                  </a:outerShdw>
                </a:effectLst>
              </a:rPr>
              <a:t> The Leper</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2 Kings 5:1-14</a:t>
            </a:r>
          </a:p>
        </p:txBody>
      </p:sp>
      <p:graphicFrame>
        <p:nvGraphicFramePr>
          <p:cNvPr id="4" name="Content Placeholder 3"/>
          <p:cNvGraphicFramePr>
            <a:graphicFrameLocks noGrp="1"/>
          </p:cNvGraphicFramePr>
          <p:nvPr>
            <p:ph idx="1"/>
          </p:nvPr>
        </p:nvGraphicFramePr>
        <p:xfrm>
          <a:off x="150829" y="2133600"/>
          <a:ext cx="8823491" cy="3017520"/>
        </p:xfrm>
        <a:graphic>
          <a:graphicData uri="http://schemas.openxmlformats.org/drawingml/2006/table">
            <a:tbl>
              <a:tblPr firstRow="1" bandRow="1">
                <a:tableStyleId>{5C22544A-7EE6-4342-B048-85BDC9FD1C3A}</a:tableStyleId>
              </a:tblPr>
              <a:tblGrid>
                <a:gridCol w="2366128">
                  <a:extLst>
                    <a:ext uri="{9D8B030D-6E8A-4147-A177-3AD203B41FA5}">
                      <a16:colId xmlns:a16="http://schemas.microsoft.com/office/drawing/2014/main" val="20000"/>
                    </a:ext>
                  </a:extLst>
                </a:gridCol>
                <a:gridCol w="2224725">
                  <a:extLst>
                    <a:ext uri="{9D8B030D-6E8A-4147-A177-3AD203B41FA5}">
                      <a16:colId xmlns:a16="http://schemas.microsoft.com/office/drawing/2014/main" val="20001"/>
                    </a:ext>
                  </a:extLst>
                </a:gridCol>
                <a:gridCol w="4232638">
                  <a:extLst>
                    <a:ext uri="{9D8B030D-6E8A-4147-A177-3AD203B41FA5}">
                      <a16:colId xmlns:a16="http://schemas.microsoft.com/office/drawing/2014/main" val="20002"/>
                    </a:ext>
                  </a:extLst>
                </a:gridCol>
              </a:tblGrid>
              <a:tr h="1601585">
                <a:tc>
                  <a:txBody>
                    <a:bodyPr/>
                    <a:lstStyle/>
                    <a:p>
                      <a:r>
                        <a:rPr lang="en-US" sz="3200" baseline="0" dirty="0">
                          <a:effectLst>
                            <a:outerShdw blurRad="38100" dist="38100" dir="2700000" algn="tl">
                              <a:srgbClr val="000000">
                                <a:alpha val="43137"/>
                              </a:srgbClr>
                            </a:outerShdw>
                          </a:effectLst>
                        </a:rPr>
                        <a:t>“I thought” verse 11</a:t>
                      </a:r>
                      <a:endParaRPr lang="en-US" sz="4000" b="0" dirty="0">
                        <a:effectLst>
                          <a:outerShdw blurRad="38100" dist="38100" dir="2700000" algn="tl">
                            <a:srgbClr val="000000">
                              <a:alpha val="43137"/>
                            </a:srgbClr>
                          </a:outerShdw>
                        </a:effectLst>
                      </a:endParaRPr>
                    </a:p>
                  </a:txBody>
                  <a:tcPr/>
                </a:tc>
                <a:tc>
                  <a:txBody>
                    <a:bodyPr/>
                    <a:lstStyle/>
                    <a:p>
                      <a:r>
                        <a:rPr lang="en-US" sz="3200" baseline="0" dirty="0">
                          <a:effectLst>
                            <a:outerShdw blurRad="38100" dist="38100" dir="2700000" algn="tl">
                              <a:srgbClr val="000000">
                                <a:alpha val="43137"/>
                              </a:srgbClr>
                            </a:outerShdw>
                          </a:effectLst>
                        </a:rPr>
                        <a:t>Wanted his way</a:t>
                      </a:r>
                      <a:endParaRPr lang="en-US" sz="4000" b="0" dirty="0">
                        <a:effectLst>
                          <a:outerShdw blurRad="38100" dist="38100" dir="2700000" algn="tl">
                            <a:srgbClr val="000000">
                              <a:alpha val="43137"/>
                            </a:srgbClr>
                          </a:outerShdw>
                        </a:effectLst>
                      </a:endParaRPr>
                    </a:p>
                  </a:txBody>
                  <a:tcPr/>
                </a:tc>
                <a:tc>
                  <a:txBody>
                    <a:bodyPr/>
                    <a:lstStyle/>
                    <a:p>
                      <a:r>
                        <a:rPr lang="en-US" sz="3200" baseline="0" dirty="0">
                          <a:effectLst>
                            <a:outerShdw blurRad="38100" dist="38100" dir="2700000" algn="tl">
                              <a:srgbClr val="000000">
                                <a:alpha val="43137"/>
                              </a:srgbClr>
                            </a:outerShdw>
                          </a:effectLst>
                        </a:rPr>
                        <a:t>“Faith only”</a:t>
                      </a:r>
                      <a:br>
                        <a:rPr lang="en-US" sz="3200" baseline="0" dirty="0">
                          <a:effectLst>
                            <a:outerShdw blurRad="38100" dist="38100" dir="2700000" algn="tl">
                              <a:srgbClr val="000000">
                                <a:alpha val="43137"/>
                              </a:srgbClr>
                            </a:outerShdw>
                          </a:effectLst>
                        </a:rPr>
                      </a:br>
                      <a:r>
                        <a:rPr lang="en-US" sz="3200" baseline="0" dirty="0">
                          <a:effectLst>
                            <a:outerShdw blurRad="38100" dist="38100" dir="2700000" algn="tl">
                              <a:srgbClr val="000000">
                                <a:alpha val="43137"/>
                              </a:srgbClr>
                            </a:outerShdw>
                          </a:effectLst>
                        </a:rPr>
                        <a:t>James 2:24;</a:t>
                      </a:r>
                      <a:br>
                        <a:rPr lang="en-US" sz="3200" baseline="0" dirty="0">
                          <a:effectLst>
                            <a:outerShdw blurRad="38100" dist="38100" dir="2700000" algn="tl">
                              <a:srgbClr val="000000">
                                <a:alpha val="43137"/>
                              </a:srgbClr>
                            </a:outerShdw>
                          </a:effectLst>
                        </a:rPr>
                      </a:br>
                      <a:r>
                        <a:rPr lang="en-US" sz="3200" baseline="0" dirty="0">
                          <a:effectLst>
                            <a:outerShdw blurRad="38100" dist="38100" dir="2700000" algn="tl">
                              <a:srgbClr val="000000">
                                <a:alpha val="43137"/>
                              </a:srgbClr>
                            </a:outerShdw>
                          </a:effectLst>
                        </a:rPr>
                        <a:t>“church of your choice” Ephesians 5:23;</a:t>
                      </a:r>
                      <a:br>
                        <a:rPr lang="en-US" sz="3200" baseline="0" dirty="0">
                          <a:effectLst>
                            <a:outerShdw blurRad="38100" dist="38100" dir="2700000" algn="tl">
                              <a:srgbClr val="000000">
                                <a:alpha val="43137"/>
                              </a:srgbClr>
                            </a:outerShdw>
                          </a:effectLst>
                        </a:rPr>
                      </a:br>
                      <a:r>
                        <a:rPr lang="en-US" sz="3200" baseline="0" dirty="0">
                          <a:effectLst>
                            <a:outerShdw blurRad="38100" dist="38100" dir="2700000" algn="tl">
                              <a:srgbClr val="000000">
                                <a:alpha val="43137"/>
                              </a:srgbClr>
                            </a:outerShdw>
                          </a:effectLst>
                        </a:rPr>
                        <a:t>“Do nothing”</a:t>
                      </a:r>
                      <a:br>
                        <a:rPr lang="en-US" sz="3200" baseline="0" dirty="0">
                          <a:effectLst>
                            <a:outerShdw blurRad="38100" dist="38100" dir="2700000" algn="tl">
                              <a:srgbClr val="000000">
                                <a:alpha val="43137"/>
                              </a:srgbClr>
                            </a:outerShdw>
                          </a:effectLst>
                        </a:rPr>
                      </a:br>
                      <a:r>
                        <a:rPr lang="en-US" sz="3200" baseline="0" dirty="0">
                          <a:effectLst>
                            <a:outerShdw blurRad="38100" dist="38100" dir="2700000" algn="tl">
                              <a:srgbClr val="000000">
                                <a:alpha val="43137"/>
                              </a:srgbClr>
                            </a:outerShdw>
                          </a:effectLst>
                        </a:rPr>
                        <a:t>1 Corinthians 15:58</a:t>
                      </a:r>
                      <a:endParaRPr lang="en-US" sz="4000" b="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0"/>
                  </a:ext>
                </a:extLst>
              </a:tr>
            </a:tbl>
          </a:graphicData>
        </a:graphic>
      </p:graphicFrame>
      <p:sp>
        <p:nvSpPr>
          <p:cNvPr id="5" name="TextBox 4"/>
          <p:cNvSpPr txBox="1"/>
          <p:nvPr/>
        </p:nvSpPr>
        <p:spPr>
          <a:xfrm>
            <a:off x="1066800" y="1295400"/>
            <a:ext cx="1585913" cy="5842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effectLst>
                  <a:outerShdw blurRad="38100" dist="38100" dir="2700000" algn="tl">
                    <a:srgbClr val="000000">
                      <a:alpha val="43137"/>
                    </a:srgbClr>
                  </a:outerShdw>
                </a:effectLst>
                <a:uLnTx/>
                <a:uFillTx/>
                <a:latin typeface="Calibri"/>
                <a:ea typeface="+mn-ea"/>
                <a:cs typeface="+mn-cs"/>
              </a:rPr>
              <a:t>Naaman</a:t>
            </a:r>
            <a:endParaRPr kumimoji="0" lang="en-US" sz="3200" b="0"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endParaRPr>
          </a:p>
        </p:txBody>
      </p:sp>
      <p:sp>
        <p:nvSpPr>
          <p:cNvPr id="6" name="TextBox 5"/>
          <p:cNvSpPr txBox="1"/>
          <p:nvPr/>
        </p:nvSpPr>
        <p:spPr>
          <a:xfrm>
            <a:off x="6019800" y="1371600"/>
            <a:ext cx="2108200" cy="52387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People Today</a:t>
            </a: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863"/>
            <a:ext cx="8229600" cy="1446550"/>
          </a:xfrm>
        </p:spPr>
        <p:txBody>
          <a:bodyPr rtlCol="0">
            <a:spAutoFit/>
          </a:bodyPr>
          <a:lstStyle/>
          <a:p>
            <a:pPr fontAlgn="auto">
              <a:spcAft>
                <a:spcPts val="0"/>
              </a:spcAft>
              <a:defRPr/>
            </a:pPr>
            <a:r>
              <a:rPr lang="en-US" dirty="0" err="1">
                <a:effectLst>
                  <a:outerShdw blurRad="38100" dist="38100" dir="2700000" algn="tl">
                    <a:srgbClr val="000000">
                      <a:alpha val="43137"/>
                    </a:srgbClr>
                  </a:outerShdw>
                </a:effectLst>
              </a:rPr>
              <a:t>Naaman</a:t>
            </a:r>
            <a:r>
              <a:rPr lang="en-US" dirty="0">
                <a:effectLst>
                  <a:outerShdw blurRad="38100" dist="38100" dir="2700000" algn="tl">
                    <a:srgbClr val="000000">
                      <a:alpha val="43137"/>
                    </a:srgbClr>
                  </a:outerShdw>
                </a:effectLst>
              </a:rPr>
              <a:t> The Leper</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2 Kings 5:1-14</a:t>
            </a:r>
          </a:p>
        </p:txBody>
      </p:sp>
      <p:graphicFrame>
        <p:nvGraphicFramePr>
          <p:cNvPr id="4" name="Content Placeholder 3"/>
          <p:cNvGraphicFramePr>
            <a:graphicFrameLocks noGrp="1"/>
          </p:cNvGraphicFramePr>
          <p:nvPr>
            <p:ph idx="1"/>
          </p:nvPr>
        </p:nvGraphicFramePr>
        <p:xfrm>
          <a:off x="179109" y="1981200"/>
          <a:ext cx="8776356" cy="3017520"/>
        </p:xfrm>
        <a:graphic>
          <a:graphicData uri="http://schemas.openxmlformats.org/drawingml/2006/table">
            <a:tbl>
              <a:tblPr firstRow="1" bandRow="1">
                <a:tableStyleId>{5C22544A-7EE6-4342-B048-85BDC9FD1C3A}</a:tableStyleId>
              </a:tblPr>
              <a:tblGrid>
                <a:gridCol w="2925452">
                  <a:extLst>
                    <a:ext uri="{9D8B030D-6E8A-4147-A177-3AD203B41FA5}">
                      <a16:colId xmlns:a16="http://schemas.microsoft.com/office/drawing/2014/main" val="20000"/>
                    </a:ext>
                  </a:extLst>
                </a:gridCol>
                <a:gridCol w="2325278">
                  <a:extLst>
                    <a:ext uri="{9D8B030D-6E8A-4147-A177-3AD203B41FA5}">
                      <a16:colId xmlns:a16="http://schemas.microsoft.com/office/drawing/2014/main" val="20001"/>
                    </a:ext>
                  </a:extLst>
                </a:gridCol>
                <a:gridCol w="3525626">
                  <a:extLst>
                    <a:ext uri="{9D8B030D-6E8A-4147-A177-3AD203B41FA5}">
                      <a16:colId xmlns:a16="http://schemas.microsoft.com/office/drawing/2014/main" val="20002"/>
                    </a:ext>
                  </a:extLst>
                </a:gridCol>
              </a:tblGrid>
              <a:tr h="1601585">
                <a:tc>
                  <a:txBody>
                    <a:bodyPr/>
                    <a:lstStyle/>
                    <a:p>
                      <a:r>
                        <a:rPr lang="en-US" sz="3200" baseline="0" dirty="0">
                          <a:effectLst>
                            <a:outerShdw blurRad="38100" dist="38100" dir="2700000" algn="tl">
                              <a:srgbClr val="000000">
                                <a:alpha val="43137"/>
                              </a:srgbClr>
                            </a:outerShdw>
                          </a:effectLst>
                        </a:rPr>
                        <a:t>Abana and Pharpar</a:t>
                      </a:r>
                      <a:br>
                        <a:rPr lang="en-US" sz="3200" baseline="0" dirty="0">
                          <a:effectLst>
                            <a:outerShdw blurRad="38100" dist="38100" dir="2700000" algn="tl">
                              <a:srgbClr val="000000">
                                <a:alpha val="43137"/>
                              </a:srgbClr>
                            </a:outerShdw>
                          </a:effectLst>
                        </a:rPr>
                      </a:br>
                      <a:r>
                        <a:rPr lang="en-US" sz="3200" baseline="0" dirty="0">
                          <a:effectLst>
                            <a:outerShdw blurRad="38100" dist="38100" dir="2700000" algn="tl">
                              <a:srgbClr val="000000">
                                <a:alpha val="43137"/>
                              </a:srgbClr>
                            </a:outerShdw>
                          </a:effectLst>
                        </a:rPr>
                        <a:t>verse 12</a:t>
                      </a:r>
                      <a:endParaRPr lang="en-US" sz="4000" dirty="0">
                        <a:effectLst>
                          <a:outerShdw blurRad="38100" dist="38100" dir="2700000" algn="tl">
                            <a:srgbClr val="000000">
                              <a:alpha val="43137"/>
                            </a:srgbClr>
                          </a:outerShdw>
                        </a:effectLst>
                      </a:endParaRPr>
                    </a:p>
                  </a:txBody>
                  <a:tcPr/>
                </a:tc>
                <a:tc>
                  <a:txBody>
                    <a:bodyPr/>
                    <a:lstStyle/>
                    <a:p>
                      <a:r>
                        <a:rPr lang="en-US" sz="3200" baseline="0" dirty="0">
                          <a:effectLst>
                            <a:outerShdw blurRad="38100" dist="38100" dir="2700000" algn="tl">
                              <a:srgbClr val="000000">
                                <a:alpha val="43137"/>
                              </a:srgbClr>
                            </a:outerShdw>
                          </a:effectLst>
                        </a:rPr>
                        <a:t>Wanted to substitute</a:t>
                      </a:r>
                      <a:endParaRPr lang="en-US" sz="4000" dirty="0">
                        <a:effectLst>
                          <a:outerShdw blurRad="38100" dist="38100" dir="2700000" algn="tl">
                            <a:srgbClr val="000000">
                              <a:alpha val="43137"/>
                            </a:srgbClr>
                          </a:outerShdw>
                        </a:effectLst>
                      </a:endParaRPr>
                    </a:p>
                  </a:txBody>
                  <a:tcPr/>
                </a:tc>
                <a:tc>
                  <a:txBody>
                    <a:bodyPr/>
                    <a:lstStyle/>
                    <a:p>
                      <a:r>
                        <a:rPr lang="en-US" sz="3200" baseline="0" dirty="0">
                          <a:effectLst>
                            <a:outerShdw blurRad="38100" dist="38100" dir="2700000" algn="tl">
                              <a:srgbClr val="000000">
                                <a:alpha val="43137"/>
                              </a:srgbClr>
                            </a:outerShdw>
                          </a:effectLst>
                        </a:rPr>
                        <a:t>Human creeds for the Bible</a:t>
                      </a:r>
                      <a:br>
                        <a:rPr lang="en-US" sz="3200" baseline="0" dirty="0">
                          <a:effectLst>
                            <a:outerShdw blurRad="38100" dist="38100" dir="2700000" algn="tl">
                              <a:srgbClr val="000000">
                                <a:alpha val="43137"/>
                              </a:srgbClr>
                            </a:outerShdw>
                          </a:effectLst>
                        </a:rPr>
                      </a:br>
                      <a:r>
                        <a:rPr lang="en-US" sz="3200" baseline="0" dirty="0">
                          <a:effectLst>
                            <a:outerShdw blurRad="38100" dist="38100" dir="2700000" algn="tl">
                              <a:srgbClr val="000000">
                                <a:alpha val="43137"/>
                              </a:srgbClr>
                            </a:outerShdw>
                          </a:effectLst>
                        </a:rPr>
                        <a:t>2 Timothy 3:16-17; Denominations for the church Matthew 5:13</a:t>
                      </a:r>
                      <a:endParaRPr lang="en-US" sz="40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0"/>
                  </a:ext>
                </a:extLst>
              </a:tr>
            </a:tbl>
          </a:graphicData>
        </a:graphic>
      </p:graphicFrame>
      <p:sp>
        <p:nvSpPr>
          <p:cNvPr id="5" name="TextBox 4"/>
          <p:cNvSpPr txBox="1"/>
          <p:nvPr/>
        </p:nvSpPr>
        <p:spPr>
          <a:xfrm>
            <a:off x="1066800" y="1295400"/>
            <a:ext cx="1585913" cy="5842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effectLst>
                  <a:outerShdw blurRad="38100" dist="38100" dir="2700000" algn="tl">
                    <a:srgbClr val="000000">
                      <a:alpha val="43137"/>
                    </a:srgbClr>
                  </a:outerShdw>
                </a:effectLst>
                <a:uLnTx/>
                <a:uFillTx/>
                <a:latin typeface="Calibri"/>
                <a:ea typeface="+mn-ea"/>
                <a:cs typeface="+mn-cs"/>
              </a:rPr>
              <a:t>Naaman</a:t>
            </a:r>
            <a:endParaRPr kumimoji="0" lang="en-US" sz="3200" b="0"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endParaRPr>
          </a:p>
        </p:txBody>
      </p:sp>
      <p:sp>
        <p:nvSpPr>
          <p:cNvPr id="6" name="TextBox 5"/>
          <p:cNvSpPr txBox="1"/>
          <p:nvPr/>
        </p:nvSpPr>
        <p:spPr>
          <a:xfrm>
            <a:off x="6019800" y="1371600"/>
            <a:ext cx="2108200" cy="52387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People Today</a:t>
            </a: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863"/>
            <a:ext cx="8229600" cy="1446550"/>
          </a:xfrm>
        </p:spPr>
        <p:txBody>
          <a:bodyPr rtlCol="0">
            <a:spAutoFit/>
          </a:bodyPr>
          <a:lstStyle/>
          <a:p>
            <a:pPr fontAlgn="auto">
              <a:spcAft>
                <a:spcPts val="0"/>
              </a:spcAft>
              <a:defRPr/>
            </a:pPr>
            <a:r>
              <a:rPr lang="en-US" dirty="0" err="1">
                <a:effectLst>
                  <a:outerShdw blurRad="38100" dist="38100" dir="2700000" algn="tl">
                    <a:srgbClr val="000000">
                      <a:alpha val="43137"/>
                    </a:srgbClr>
                  </a:outerShdw>
                </a:effectLst>
              </a:rPr>
              <a:t>Naaman</a:t>
            </a:r>
            <a:r>
              <a:rPr lang="en-US" dirty="0">
                <a:effectLst>
                  <a:outerShdw blurRad="38100" dist="38100" dir="2700000" algn="tl">
                    <a:srgbClr val="000000">
                      <a:alpha val="43137"/>
                    </a:srgbClr>
                  </a:outerShdw>
                </a:effectLst>
              </a:rPr>
              <a:t> The Leper</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2 Kings 5:1-14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3177160"/>
              </p:ext>
            </p:extLst>
          </p:nvPr>
        </p:nvGraphicFramePr>
        <p:xfrm>
          <a:off x="157162" y="2057400"/>
          <a:ext cx="8986838" cy="3992880"/>
        </p:xfrm>
        <a:graphic>
          <a:graphicData uri="http://schemas.openxmlformats.org/drawingml/2006/table">
            <a:tbl>
              <a:tblPr firstRow="1" bandRow="1">
                <a:tableStyleId>{5C22544A-7EE6-4342-B048-85BDC9FD1C3A}</a:tableStyleId>
              </a:tblPr>
              <a:tblGrid>
                <a:gridCol w="2995613">
                  <a:extLst>
                    <a:ext uri="{9D8B030D-6E8A-4147-A177-3AD203B41FA5}">
                      <a16:colId xmlns:a16="http://schemas.microsoft.com/office/drawing/2014/main" val="20000"/>
                    </a:ext>
                  </a:extLst>
                </a:gridCol>
                <a:gridCol w="2116809">
                  <a:extLst>
                    <a:ext uri="{9D8B030D-6E8A-4147-A177-3AD203B41FA5}">
                      <a16:colId xmlns:a16="http://schemas.microsoft.com/office/drawing/2014/main" val="20001"/>
                    </a:ext>
                  </a:extLst>
                </a:gridCol>
                <a:gridCol w="3874416">
                  <a:extLst>
                    <a:ext uri="{9D8B030D-6E8A-4147-A177-3AD203B41FA5}">
                      <a16:colId xmlns:a16="http://schemas.microsoft.com/office/drawing/2014/main" val="20002"/>
                    </a:ext>
                  </a:extLst>
                </a:gridCol>
              </a:tblGrid>
              <a:tr h="1978429">
                <a:tc>
                  <a:txBody>
                    <a:bodyPr/>
                    <a:lstStyle/>
                    <a:p>
                      <a:r>
                        <a:rPr lang="en-US" sz="3200" baseline="0" dirty="0">
                          <a:effectLst>
                            <a:outerShdw blurRad="38100" dist="38100" dir="2700000" algn="tl">
                              <a:srgbClr val="000000">
                                <a:alpha val="43137"/>
                              </a:srgbClr>
                            </a:outerShdw>
                          </a:effectLst>
                        </a:rPr>
                        <a:t>Dipped 7 times, clean</a:t>
                      </a:r>
                      <a:br>
                        <a:rPr lang="en-US" sz="3200" baseline="0" dirty="0">
                          <a:effectLst>
                            <a:outerShdw blurRad="38100" dist="38100" dir="2700000" algn="tl">
                              <a:srgbClr val="000000">
                                <a:alpha val="43137"/>
                              </a:srgbClr>
                            </a:outerShdw>
                          </a:effectLst>
                        </a:rPr>
                      </a:br>
                      <a:r>
                        <a:rPr lang="en-US" sz="3200" baseline="0" dirty="0">
                          <a:effectLst>
                            <a:outerShdw blurRad="38100" dist="38100" dir="2700000" algn="tl">
                              <a:srgbClr val="000000">
                                <a:alpha val="43137"/>
                              </a:srgbClr>
                            </a:outerShdw>
                          </a:effectLst>
                        </a:rPr>
                        <a:t>verse 14</a:t>
                      </a:r>
                      <a:endParaRPr lang="en-US" sz="4000" dirty="0">
                        <a:effectLst>
                          <a:outerShdw blurRad="38100" dist="38100" dir="2700000" algn="tl">
                            <a:srgbClr val="000000">
                              <a:alpha val="43137"/>
                            </a:srgbClr>
                          </a:outerShdw>
                        </a:effectLst>
                      </a:endParaRPr>
                    </a:p>
                  </a:txBody>
                  <a:tcPr/>
                </a:tc>
                <a:tc>
                  <a:txBody>
                    <a:bodyPr/>
                    <a:lstStyle/>
                    <a:p>
                      <a:r>
                        <a:rPr lang="en-US" sz="3200" baseline="0" dirty="0">
                          <a:effectLst>
                            <a:outerShdw blurRad="38100" dist="38100" dir="2700000" algn="tl">
                              <a:srgbClr val="000000">
                                <a:alpha val="43137"/>
                              </a:srgbClr>
                            </a:outerShdw>
                          </a:effectLst>
                        </a:rPr>
                        <a:t>Blessed at obedience</a:t>
                      </a:r>
                      <a:endParaRPr lang="en-US" sz="4000" dirty="0">
                        <a:effectLst>
                          <a:outerShdw blurRad="38100" dist="38100" dir="2700000" algn="tl">
                            <a:srgbClr val="000000">
                              <a:alpha val="43137"/>
                            </a:srgbClr>
                          </a:outerShdw>
                        </a:effectLst>
                      </a:endParaRPr>
                    </a:p>
                  </a:txBody>
                  <a:tcPr/>
                </a:tc>
                <a:tc>
                  <a:txBody>
                    <a:bodyPr/>
                    <a:lstStyle/>
                    <a:p>
                      <a:r>
                        <a:rPr lang="en-US" sz="3200" baseline="0" dirty="0">
                          <a:effectLst>
                            <a:outerShdw blurRad="38100" dist="38100" dir="2700000" algn="tl">
                              <a:srgbClr val="000000">
                                <a:alpha val="43137"/>
                              </a:srgbClr>
                            </a:outerShdw>
                          </a:effectLst>
                        </a:rPr>
                        <a:t>Matthew 7:24;</a:t>
                      </a:r>
                      <a:br>
                        <a:rPr lang="en-US" sz="3200" baseline="0" dirty="0">
                          <a:effectLst>
                            <a:outerShdw blurRad="38100" dist="38100" dir="2700000" algn="tl">
                              <a:srgbClr val="000000">
                                <a:alpha val="43137"/>
                              </a:srgbClr>
                            </a:outerShdw>
                          </a:effectLst>
                        </a:rPr>
                      </a:br>
                      <a:r>
                        <a:rPr lang="en-US" sz="3200" baseline="0" dirty="0">
                          <a:effectLst>
                            <a:outerShdw blurRad="38100" dist="38100" dir="2700000" algn="tl">
                              <a:srgbClr val="000000">
                                <a:alpha val="43137"/>
                              </a:srgbClr>
                            </a:outerShdw>
                          </a:effectLst>
                        </a:rPr>
                        <a:t>Hear – Romans 10:17; Believe – John 8:24; </a:t>
                      </a:r>
                    </a:p>
                    <a:p>
                      <a:r>
                        <a:rPr lang="en-US" sz="3200" baseline="0" dirty="0">
                          <a:effectLst>
                            <a:outerShdw blurRad="38100" dist="38100" dir="2700000" algn="tl">
                              <a:srgbClr val="000000">
                                <a:alpha val="43137"/>
                              </a:srgbClr>
                            </a:outerShdw>
                          </a:effectLst>
                        </a:rPr>
                        <a:t>Repent – Luke 13:3;</a:t>
                      </a:r>
                      <a:br>
                        <a:rPr lang="en-US" sz="3200" baseline="0" dirty="0">
                          <a:effectLst>
                            <a:outerShdw blurRad="38100" dist="38100" dir="2700000" algn="tl">
                              <a:srgbClr val="000000">
                                <a:alpha val="43137"/>
                              </a:srgbClr>
                            </a:outerShdw>
                          </a:effectLst>
                        </a:rPr>
                      </a:br>
                      <a:r>
                        <a:rPr lang="en-US" sz="3200" baseline="0" dirty="0">
                          <a:effectLst>
                            <a:outerShdw blurRad="38100" dist="38100" dir="2700000" algn="tl">
                              <a:srgbClr val="000000">
                                <a:alpha val="43137"/>
                              </a:srgbClr>
                            </a:outerShdw>
                          </a:effectLst>
                        </a:rPr>
                        <a:t>Be Baptized –  </a:t>
                      </a:r>
                      <a:br>
                        <a:rPr lang="en-US" sz="3200" baseline="0" dirty="0">
                          <a:effectLst>
                            <a:outerShdw blurRad="38100" dist="38100" dir="2700000" algn="tl">
                              <a:srgbClr val="000000">
                                <a:alpha val="43137"/>
                              </a:srgbClr>
                            </a:outerShdw>
                          </a:effectLst>
                        </a:rPr>
                      </a:br>
                      <a:r>
                        <a:rPr lang="en-US" sz="3200" baseline="0" dirty="0">
                          <a:effectLst>
                            <a:outerShdw blurRad="38100" dist="38100" dir="2700000" algn="tl">
                              <a:srgbClr val="000000">
                                <a:alpha val="43137"/>
                              </a:srgbClr>
                            </a:outerShdw>
                          </a:effectLst>
                        </a:rPr>
                        <a:t>Mark 16:16</a:t>
                      </a:r>
                    </a:p>
                    <a:p>
                      <a:r>
                        <a:rPr lang="en-US" sz="3200" baseline="0" dirty="0">
                          <a:effectLst>
                            <a:outerShdw blurRad="38100" dist="38100" dir="2700000" algn="tl">
                              <a:srgbClr val="000000">
                                <a:alpha val="43137"/>
                              </a:srgbClr>
                            </a:outerShdw>
                          </a:effectLst>
                        </a:rPr>
                        <a:t>Faithfulness –  </a:t>
                      </a:r>
                      <a:br>
                        <a:rPr lang="en-US" sz="3200" baseline="0" dirty="0">
                          <a:effectLst>
                            <a:outerShdw blurRad="38100" dist="38100" dir="2700000" algn="tl">
                              <a:srgbClr val="000000">
                                <a:alpha val="43137"/>
                              </a:srgbClr>
                            </a:outerShdw>
                          </a:effectLst>
                        </a:rPr>
                      </a:br>
                      <a:r>
                        <a:rPr lang="en-US" sz="3200" baseline="0" dirty="0">
                          <a:effectLst>
                            <a:outerShdw blurRad="38100" dist="38100" dir="2700000" algn="tl">
                              <a:srgbClr val="000000">
                                <a:alpha val="43137"/>
                              </a:srgbClr>
                            </a:outerShdw>
                          </a:effectLst>
                        </a:rPr>
                        <a:t>Revelation 2:10</a:t>
                      </a:r>
                      <a:endParaRPr lang="en-US" sz="40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0"/>
                  </a:ext>
                </a:extLst>
              </a:tr>
            </a:tbl>
          </a:graphicData>
        </a:graphic>
      </p:graphicFrame>
      <p:sp>
        <p:nvSpPr>
          <p:cNvPr id="5" name="TextBox 4"/>
          <p:cNvSpPr txBox="1"/>
          <p:nvPr/>
        </p:nvSpPr>
        <p:spPr>
          <a:xfrm>
            <a:off x="1066800" y="1295400"/>
            <a:ext cx="1585913" cy="5842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effectLst>
                  <a:outerShdw blurRad="38100" dist="38100" dir="2700000" algn="tl">
                    <a:srgbClr val="000000">
                      <a:alpha val="43137"/>
                    </a:srgbClr>
                  </a:outerShdw>
                </a:effectLst>
                <a:uLnTx/>
                <a:uFillTx/>
                <a:latin typeface="Calibri"/>
                <a:ea typeface="+mn-ea"/>
                <a:cs typeface="+mn-cs"/>
              </a:rPr>
              <a:t>Naaman</a:t>
            </a:r>
            <a:endParaRPr kumimoji="0" lang="en-US" sz="3200" b="0"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endParaRPr>
          </a:p>
        </p:txBody>
      </p:sp>
      <p:sp>
        <p:nvSpPr>
          <p:cNvPr id="6" name="TextBox 5"/>
          <p:cNvSpPr txBox="1"/>
          <p:nvPr/>
        </p:nvSpPr>
        <p:spPr>
          <a:xfrm>
            <a:off x="6019800" y="1371600"/>
            <a:ext cx="2108200" cy="52387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People Today</a:t>
            </a:r>
          </a:p>
        </p:txBody>
      </p:sp>
      <p:sp>
        <p:nvSpPr>
          <p:cNvPr id="3" name="TextBox 2">
            <a:extLst>
              <a:ext uri="{FF2B5EF4-FFF2-40B4-BE49-F238E27FC236}">
                <a16:creationId xmlns:a16="http://schemas.microsoft.com/office/drawing/2014/main" id="{619F8D5F-067B-4E7F-B24B-49F7154067A2}"/>
              </a:ext>
            </a:extLst>
          </p:cNvPr>
          <p:cNvSpPr txBox="1"/>
          <p:nvPr/>
        </p:nvSpPr>
        <p:spPr>
          <a:xfrm>
            <a:off x="157162" y="6212205"/>
            <a:ext cx="88296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a:ea typeface="+mn-ea"/>
                <a:cs typeface="+mn-cs"/>
              </a:rPr>
              <a:t>These ten lepers were not cleansed until they obeyed Jesus and went</a:t>
            </a:r>
            <a:r>
              <a:rPr kumimoji="0" lang="en-US" sz="2000" b="0" i="0" u="none" strike="noStrike" kern="1200" cap="none" spc="0" normalizeH="0" baseline="0" noProof="0" dirty="0">
                <a:ln>
                  <a:noFill/>
                </a:ln>
                <a:effectLst/>
                <a:uLnTx/>
                <a:uFillTx/>
                <a:latin typeface="Calibri"/>
                <a:ea typeface="+mn-ea"/>
                <a:cs typeface="+mn-cs"/>
              </a:rPr>
              <a:t>.</a:t>
            </a: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C5F2-7E19-4F8E-9E45-FFA2BBBA7601}"/>
              </a:ext>
            </a:extLst>
          </p:cNvPr>
          <p:cNvSpPr>
            <a:spLocks noGrp="1"/>
          </p:cNvSpPr>
          <p:nvPr>
            <p:ph type="title"/>
          </p:nvPr>
        </p:nvSpPr>
        <p:spPr/>
        <p:txBody>
          <a:bodyPr>
            <a:spAutoFit/>
          </a:bodyPr>
          <a:lstStyle/>
          <a:p>
            <a:r>
              <a:rPr lang="en-US" dirty="0">
                <a:solidFill>
                  <a:schemeClr val="tx1"/>
                </a:solidFill>
              </a:rPr>
              <a:t>Passing through Samaria and Galilee (Luke17:15-19)</a:t>
            </a:r>
          </a:p>
        </p:txBody>
      </p:sp>
      <p:sp>
        <p:nvSpPr>
          <p:cNvPr id="3" name="Content Placeholder 2">
            <a:extLst>
              <a:ext uri="{FF2B5EF4-FFF2-40B4-BE49-F238E27FC236}">
                <a16:creationId xmlns:a16="http://schemas.microsoft.com/office/drawing/2014/main" id="{6DAF7D49-05E1-419A-B4EF-3BB9DDAEA67E}"/>
              </a:ext>
            </a:extLst>
          </p:cNvPr>
          <p:cNvSpPr>
            <a:spLocks noGrp="1"/>
          </p:cNvSpPr>
          <p:nvPr>
            <p:ph idx="1"/>
          </p:nvPr>
        </p:nvSpPr>
        <p:spPr>
          <a:xfrm>
            <a:off x="75414" y="1930376"/>
            <a:ext cx="8993172" cy="4893647"/>
          </a:xfrm>
        </p:spPr>
        <p:txBody>
          <a:bodyPr wrap="square">
            <a:spAutoFit/>
          </a:bodyPr>
          <a:lstStyle/>
          <a:p>
            <a:pPr marL="0" indent="0">
              <a:spcBef>
                <a:spcPts val="0"/>
              </a:spcBef>
              <a:buNone/>
            </a:pPr>
            <a:r>
              <a:rPr lang="en-US" sz="2400" dirty="0"/>
              <a:t>Luke 17:15-19, </a:t>
            </a:r>
            <a:r>
              <a:rPr lang="en-US" sz="2400" i="1" dirty="0"/>
              <a:t>“And </a:t>
            </a:r>
            <a:r>
              <a:rPr lang="en-US" sz="2800" b="1" i="1" dirty="0"/>
              <a:t>one of them</a:t>
            </a:r>
            <a:r>
              <a:rPr lang="en-US" sz="2400" i="1" dirty="0"/>
              <a:t>, when he saw that he was healed, turned back, with a loud voice glorifying God; and he fell upon his face at his feet, </a:t>
            </a:r>
            <a:r>
              <a:rPr lang="en-US" sz="2400" i="1" u="sng" dirty="0"/>
              <a:t>giving him thanks: and </a:t>
            </a:r>
            <a:r>
              <a:rPr lang="en-US" sz="2400" b="1" i="1" u="sng" dirty="0"/>
              <a:t>he was a Samaritan</a:t>
            </a:r>
            <a:r>
              <a:rPr lang="en-US" sz="2400" dirty="0"/>
              <a:t>.</a:t>
            </a:r>
            <a:r>
              <a:rPr lang="en-US" sz="2400" b="1" dirty="0"/>
              <a:t> </a:t>
            </a:r>
            <a:r>
              <a:rPr lang="en-US" sz="2400" i="1" dirty="0"/>
              <a:t>And Jesus answering said, Were not the ten cleansed? but where are the nine? Were there none found that returned to give glory to God, save </a:t>
            </a:r>
            <a:r>
              <a:rPr lang="en-US" sz="2400" i="1" u="sng" dirty="0"/>
              <a:t>this stranger</a:t>
            </a:r>
            <a:r>
              <a:rPr lang="en-US" sz="2400" i="1" dirty="0"/>
              <a:t>?”</a:t>
            </a:r>
          </a:p>
          <a:p>
            <a:pPr>
              <a:spcBef>
                <a:spcPts val="0"/>
              </a:spcBef>
            </a:pPr>
            <a:r>
              <a:rPr lang="en-US" dirty="0"/>
              <a:t>Apparently nine of the lepers were Jews.</a:t>
            </a:r>
          </a:p>
          <a:p>
            <a:pPr>
              <a:spcBef>
                <a:spcPts val="0"/>
              </a:spcBef>
            </a:pPr>
            <a:r>
              <a:rPr lang="en-US" dirty="0"/>
              <a:t>Note: On his way to the priests at Mount Gerizim the Samaritan turned back to express his thanks. This Samaritan was more spiritual than any of his Jewish companions.</a:t>
            </a:r>
          </a:p>
          <a:p>
            <a:pPr>
              <a:spcBef>
                <a:spcPts val="0"/>
              </a:spcBef>
            </a:pPr>
            <a:r>
              <a:rPr lang="en-US" dirty="0"/>
              <a:t>A Samaritan was among them because they were along the border of his country, and because the fellowship of affliction and disease obliterated the distinctions of race, as it does to this day.</a:t>
            </a:r>
          </a:p>
        </p:txBody>
      </p:sp>
      <p:sp>
        <p:nvSpPr>
          <p:cNvPr id="4" name="Slide Number Placeholder 3">
            <a:extLst>
              <a:ext uri="{FF2B5EF4-FFF2-40B4-BE49-F238E27FC236}">
                <a16:creationId xmlns:a16="http://schemas.microsoft.com/office/drawing/2014/main" id="{3780172F-751F-4778-AE41-0B89966B313B}"/>
              </a:ext>
            </a:extLst>
          </p:cNvPr>
          <p:cNvSpPr>
            <a:spLocks noGrp="1"/>
          </p:cNvSpPr>
          <p:nvPr>
            <p:ph type="sldNum" sz="quarter" idx="12"/>
          </p:nvPr>
        </p:nvSpPr>
        <p:spPr/>
        <p:txBody>
          <a:bodyPr/>
          <a:lstStyle/>
          <a:p>
            <a:fld id="{5951F227-E1D8-443B-A186-C40DF9C0D22F}" type="slidenum">
              <a:rPr lang="en-US">
                <a:solidFill>
                  <a:prstClr val="white">
                    <a:tint val="75000"/>
                  </a:prstClr>
                </a:solidFill>
                <a:latin typeface="Century Gothic" panose="020B0502020202020204"/>
              </a:rPr>
              <a:pPr/>
              <a:t>17</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900992009"/>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C5F2-7E19-4F8E-9E45-FFA2BBBA7601}"/>
              </a:ext>
            </a:extLst>
          </p:cNvPr>
          <p:cNvSpPr>
            <a:spLocks noGrp="1"/>
          </p:cNvSpPr>
          <p:nvPr>
            <p:ph type="title"/>
          </p:nvPr>
        </p:nvSpPr>
        <p:spPr/>
        <p:txBody>
          <a:bodyPr>
            <a:spAutoFit/>
          </a:bodyPr>
          <a:lstStyle/>
          <a:p>
            <a:r>
              <a:rPr lang="en-US" dirty="0">
                <a:solidFill>
                  <a:schemeClr val="tx1"/>
                </a:solidFill>
              </a:rPr>
              <a:t>Passing through Samaria and Galilee (Luke17:15-19)</a:t>
            </a:r>
          </a:p>
        </p:txBody>
      </p:sp>
      <p:sp>
        <p:nvSpPr>
          <p:cNvPr id="3" name="Content Placeholder 2">
            <a:extLst>
              <a:ext uri="{FF2B5EF4-FFF2-40B4-BE49-F238E27FC236}">
                <a16:creationId xmlns:a16="http://schemas.microsoft.com/office/drawing/2014/main" id="{6DAF7D49-05E1-419A-B4EF-3BB9DDAEA67E}"/>
              </a:ext>
            </a:extLst>
          </p:cNvPr>
          <p:cNvSpPr>
            <a:spLocks noGrp="1"/>
          </p:cNvSpPr>
          <p:nvPr>
            <p:ph idx="1"/>
          </p:nvPr>
        </p:nvSpPr>
        <p:spPr>
          <a:xfrm>
            <a:off x="172919" y="2052927"/>
            <a:ext cx="8829675" cy="4760278"/>
          </a:xfrm>
        </p:spPr>
        <p:txBody>
          <a:bodyPr>
            <a:spAutoFit/>
          </a:bodyPr>
          <a:lstStyle/>
          <a:p>
            <a:pPr marL="0" indent="0">
              <a:buNone/>
            </a:pPr>
            <a:r>
              <a:rPr lang="en-US" sz="2400" dirty="0"/>
              <a:t>Luke 17:15-19, </a:t>
            </a:r>
            <a:r>
              <a:rPr lang="en-US" sz="2400" i="1" dirty="0"/>
              <a:t>“And one of them, when he saw that he was healed, turned back, with a loud voice glorifying God; and he fell upon his face at his feet, </a:t>
            </a:r>
            <a:r>
              <a:rPr lang="en-US" sz="2400" i="1" u="sng" dirty="0"/>
              <a:t>giving him thanks: </a:t>
            </a:r>
            <a:r>
              <a:rPr lang="en-US" sz="3000" b="1" i="1" u="sng" dirty="0"/>
              <a:t>and he was a Samaritan</a:t>
            </a:r>
            <a:r>
              <a:rPr lang="en-US" sz="3000" i="1" dirty="0"/>
              <a:t>.</a:t>
            </a:r>
            <a:r>
              <a:rPr lang="en-US" sz="2400" i="1" dirty="0"/>
              <a:t>”</a:t>
            </a:r>
          </a:p>
          <a:p>
            <a:r>
              <a:rPr lang="en-US" sz="2400" dirty="0"/>
              <a:t>The beginning of the Samaritans. 2 Kings 17.</a:t>
            </a:r>
          </a:p>
          <a:p>
            <a:r>
              <a:rPr lang="en-US" sz="2400" dirty="0"/>
              <a:t>The Samaritans were also a continuous source of difficulty to the Jews who rebuilt Jerusalem after returning from Babylonian captivity (Ezra 4, especially verses 2-5; Nehemiah 4, especially verse 2).</a:t>
            </a:r>
          </a:p>
          <a:p>
            <a:r>
              <a:rPr lang="en-US" sz="2400" dirty="0"/>
              <a:t>The Samaritan woman. John 4 </a:t>
            </a:r>
          </a:p>
          <a:p>
            <a:r>
              <a:rPr lang="en-US" sz="2400" dirty="0"/>
              <a:t>Traveling through Samaria. Luke 9:52-55</a:t>
            </a:r>
          </a:p>
        </p:txBody>
      </p:sp>
      <p:sp>
        <p:nvSpPr>
          <p:cNvPr id="4" name="Slide Number Placeholder 3">
            <a:extLst>
              <a:ext uri="{FF2B5EF4-FFF2-40B4-BE49-F238E27FC236}">
                <a16:creationId xmlns:a16="http://schemas.microsoft.com/office/drawing/2014/main" id="{3780172F-751F-4778-AE41-0B89966B313B}"/>
              </a:ext>
            </a:extLst>
          </p:cNvPr>
          <p:cNvSpPr>
            <a:spLocks noGrp="1"/>
          </p:cNvSpPr>
          <p:nvPr>
            <p:ph type="sldNum" sz="quarter" idx="12"/>
          </p:nvPr>
        </p:nvSpPr>
        <p:spPr/>
        <p:txBody>
          <a:bodyPr/>
          <a:lstStyle/>
          <a:p>
            <a:fld id="{5951F227-E1D8-443B-A186-C40DF9C0D22F}" type="slidenum">
              <a:rPr lang="en-US">
                <a:solidFill>
                  <a:prstClr val="white">
                    <a:tint val="75000"/>
                  </a:prstClr>
                </a:solidFill>
                <a:latin typeface="Century Gothic" panose="020B0502020202020204"/>
              </a:rPr>
              <a:pPr/>
              <a:t>18</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3943926234"/>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C5F2-7E19-4F8E-9E45-FFA2BBBA7601}"/>
              </a:ext>
            </a:extLst>
          </p:cNvPr>
          <p:cNvSpPr>
            <a:spLocks noGrp="1"/>
          </p:cNvSpPr>
          <p:nvPr>
            <p:ph type="title"/>
          </p:nvPr>
        </p:nvSpPr>
        <p:spPr/>
        <p:txBody>
          <a:bodyPr>
            <a:spAutoFit/>
          </a:bodyPr>
          <a:lstStyle/>
          <a:p>
            <a:r>
              <a:rPr lang="en-US" dirty="0">
                <a:solidFill>
                  <a:schemeClr val="tx1"/>
                </a:solidFill>
              </a:rPr>
              <a:t>Passing through Samaria and Galilee (Luke17:11)</a:t>
            </a:r>
          </a:p>
        </p:txBody>
      </p:sp>
      <p:sp>
        <p:nvSpPr>
          <p:cNvPr id="3" name="Content Placeholder 2">
            <a:extLst>
              <a:ext uri="{FF2B5EF4-FFF2-40B4-BE49-F238E27FC236}">
                <a16:creationId xmlns:a16="http://schemas.microsoft.com/office/drawing/2014/main" id="{6DAF7D49-05E1-419A-B4EF-3BB9DDAEA67E}"/>
              </a:ext>
            </a:extLst>
          </p:cNvPr>
          <p:cNvSpPr>
            <a:spLocks noGrp="1"/>
          </p:cNvSpPr>
          <p:nvPr>
            <p:ph idx="1"/>
          </p:nvPr>
        </p:nvSpPr>
        <p:spPr>
          <a:xfrm>
            <a:off x="152400" y="1853248"/>
            <a:ext cx="8506890" cy="3175228"/>
          </a:xfrm>
        </p:spPr>
        <p:txBody>
          <a:bodyPr>
            <a:spAutoFit/>
          </a:bodyPr>
          <a:lstStyle/>
          <a:p>
            <a:pPr marL="0" indent="0">
              <a:buNone/>
            </a:pPr>
            <a:r>
              <a:rPr lang="en-US" sz="2400" dirty="0"/>
              <a:t>Luke 17:11, </a:t>
            </a:r>
            <a:r>
              <a:rPr lang="en-US" sz="2400" i="1" dirty="0"/>
              <a:t>“And it came to pass, as they were on the way to Jerusalem, that he was </a:t>
            </a:r>
            <a:r>
              <a:rPr lang="en-US" sz="2400" i="1" u="sng" dirty="0"/>
              <a:t>passing along the borders of Samaria and Galilee</a:t>
            </a:r>
            <a:r>
              <a:rPr lang="en-US" sz="2400" i="1" dirty="0"/>
              <a:t>.”</a:t>
            </a:r>
          </a:p>
          <a:p>
            <a:r>
              <a:rPr lang="en-US" sz="2400" dirty="0"/>
              <a:t>Luke identified broad general geographical regions where Jesus was working. He sometimes did this to focus readers on the fact that Jesus was moving deliberately toward the consummation of His mission at Jerusalem (see Luke 9:51-53; 13:22, 33; 19:11, 28).</a:t>
            </a:r>
          </a:p>
        </p:txBody>
      </p:sp>
      <p:sp>
        <p:nvSpPr>
          <p:cNvPr id="4" name="Slide Number Placeholder 3">
            <a:extLst>
              <a:ext uri="{FF2B5EF4-FFF2-40B4-BE49-F238E27FC236}">
                <a16:creationId xmlns:a16="http://schemas.microsoft.com/office/drawing/2014/main" id="{3780172F-751F-4778-AE41-0B89966B313B}"/>
              </a:ext>
            </a:extLst>
          </p:cNvPr>
          <p:cNvSpPr>
            <a:spLocks noGrp="1"/>
          </p:cNvSpPr>
          <p:nvPr>
            <p:ph type="sldNum" sz="quarter" idx="12"/>
          </p:nvPr>
        </p:nvSpPr>
        <p:spPr/>
        <p:txBody>
          <a:bodyPr/>
          <a:lstStyle/>
          <a:p>
            <a:fld id="{5951F227-E1D8-443B-A186-C40DF9C0D22F}" type="slidenum">
              <a:rPr lang="en-US">
                <a:solidFill>
                  <a:prstClr val="white">
                    <a:tint val="75000"/>
                  </a:prstClr>
                </a:solidFill>
                <a:latin typeface="Century Gothic" panose="020B0502020202020204"/>
              </a:rPr>
              <a:pPr/>
              <a:t>2</a:t>
            </a:fld>
            <a:endParaRPr lang="en-US" dirty="0">
              <a:solidFill>
                <a:prstClr val="white">
                  <a:tint val="75000"/>
                </a:prstClr>
              </a:solidFill>
              <a:latin typeface="Century Gothic" panose="020B0502020202020204"/>
            </a:endParaRPr>
          </a:p>
        </p:txBody>
      </p:sp>
    </p:spTree>
    <p:extLst>
      <p:ext uri="{BB962C8B-B14F-4D97-AF65-F5344CB8AC3E}">
        <p14:creationId xmlns:p14="http://schemas.microsoft.com/office/powerpoint/2010/main" val="3451406553"/>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C5F2-7E19-4F8E-9E45-FFA2BBBA7601}"/>
              </a:ext>
            </a:extLst>
          </p:cNvPr>
          <p:cNvSpPr>
            <a:spLocks noGrp="1"/>
          </p:cNvSpPr>
          <p:nvPr>
            <p:ph type="title"/>
          </p:nvPr>
        </p:nvSpPr>
        <p:spPr/>
        <p:txBody>
          <a:bodyPr>
            <a:spAutoFit/>
          </a:bodyPr>
          <a:lstStyle/>
          <a:p>
            <a:r>
              <a:rPr lang="en-US" dirty="0">
                <a:solidFill>
                  <a:schemeClr val="tx1"/>
                </a:solidFill>
              </a:rPr>
              <a:t>Passing through Samaria and Galilee (Luke17:11)</a:t>
            </a:r>
          </a:p>
        </p:txBody>
      </p:sp>
      <p:sp>
        <p:nvSpPr>
          <p:cNvPr id="3" name="Content Placeholder 2">
            <a:extLst>
              <a:ext uri="{FF2B5EF4-FFF2-40B4-BE49-F238E27FC236}">
                <a16:creationId xmlns:a16="http://schemas.microsoft.com/office/drawing/2014/main" id="{6DAF7D49-05E1-419A-B4EF-3BB9DDAEA67E}"/>
              </a:ext>
            </a:extLst>
          </p:cNvPr>
          <p:cNvSpPr>
            <a:spLocks noGrp="1"/>
          </p:cNvSpPr>
          <p:nvPr>
            <p:ph idx="1"/>
          </p:nvPr>
        </p:nvSpPr>
        <p:spPr>
          <a:xfrm>
            <a:off x="97507" y="2052927"/>
            <a:ext cx="4714875" cy="4195481"/>
          </a:xfrm>
        </p:spPr>
        <p:txBody>
          <a:bodyPr>
            <a:spAutoFit/>
          </a:bodyPr>
          <a:lstStyle/>
          <a:p>
            <a:pPr marL="0" indent="0">
              <a:buNone/>
            </a:pPr>
            <a:r>
              <a:rPr lang="en-US" dirty="0"/>
              <a:t>If our chronology is correct, Jesus passed northward from Ephraim about forty miles, crossing Samaria (here mentioned first), and coming to the border of Galilee. He then turned eastward along that border down the wadi Bethshean which separates the two provinces, and crossed the Jordan into Peræa, where we soon find Him moving on toward Jericho in the midst of the caravan of pilgrims on the way to the Passover.</a:t>
            </a:r>
          </a:p>
        </p:txBody>
      </p:sp>
      <p:sp>
        <p:nvSpPr>
          <p:cNvPr id="4" name="Slide Number Placeholder 3">
            <a:extLst>
              <a:ext uri="{FF2B5EF4-FFF2-40B4-BE49-F238E27FC236}">
                <a16:creationId xmlns:a16="http://schemas.microsoft.com/office/drawing/2014/main" id="{3780172F-751F-4778-AE41-0B89966B313B}"/>
              </a:ext>
            </a:extLst>
          </p:cNvPr>
          <p:cNvSpPr>
            <a:spLocks noGrp="1"/>
          </p:cNvSpPr>
          <p:nvPr>
            <p:ph type="sldNum" sz="quarter" idx="12"/>
          </p:nvPr>
        </p:nvSpPr>
        <p:spPr/>
        <p:txBody>
          <a:bodyPr/>
          <a:lstStyle/>
          <a:p>
            <a:fld id="{5951F227-E1D8-443B-A186-C40DF9C0D22F}" type="slidenum">
              <a:rPr lang="en-US">
                <a:solidFill>
                  <a:prstClr val="white">
                    <a:tint val="75000"/>
                  </a:prstClr>
                </a:solidFill>
                <a:latin typeface="Century Gothic" panose="020B0502020202020204"/>
              </a:rPr>
              <a:pPr/>
              <a:t>3</a:t>
            </a:fld>
            <a:endParaRPr lang="en-US">
              <a:solidFill>
                <a:prstClr val="white">
                  <a:tint val="75000"/>
                </a:prstClr>
              </a:solidFill>
              <a:latin typeface="Century Gothic" panose="020B0502020202020204"/>
            </a:endParaRPr>
          </a:p>
        </p:txBody>
      </p:sp>
      <p:pic>
        <p:nvPicPr>
          <p:cNvPr id="5" name="Picture 14">
            <a:extLst>
              <a:ext uri="{FF2B5EF4-FFF2-40B4-BE49-F238E27FC236}">
                <a16:creationId xmlns:a16="http://schemas.microsoft.com/office/drawing/2014/main" id="{161B1765-4089-4987-9F01-FCD661F908D8}"/>
              </a:ext>
            </a:extLst>
          </p:cNvPr>
          <p:cNvPicPr>
            <a:picLocks noChangeAspect="1" noChangeArrowheads="1"/>
          </p:cNvPicPr>
          <p:nvPr/>
        </p:nvPicPr>
        <p:blipFill>
          <a:blip r:embed="rId2" cstate="print"/>
          <a:srcRect/>
          <a:stretch>
            <a:fillRect/>
          </a:stretch>
        </p:blipFill>
        <p:spPr bwMode="auto">
          <a:xfrm>
            <a:off x="4886327" y="1853248"/>
            <a:ext cx="4276729" cy="4962814"/>
          </a:xfrm>
          <a:prstGeom prst="rect">
            <a:avLst/>
          </a:prstGeom>
          <a:noFill/>
          <a:ln w="12700">
            <a:noFill/>
            <a:miter lim="800000"/>
            <a:headEnd type="none" w="sm" len="sm"/>
            <a:tailEnd type="none" w="sm" len="sm"/>
          </a:ln>
        </p:spPr>
      </p:pic>
      <p:sp>
        <p:nvSpPr>
          <p:cNvPr id="6" name="Oval 11">
            <a:extLst>
              <a:ext uri="{FF2B5EF4-FFF2-40B4-BE49-F238E27FC236}">
                <a16:creationId xmlns:a16="http://schemas.microsoft.com/office/drawing/2014/main" id="{B5C10D31-7626-4F8A-A1FE-797662D853D4}"/>
              </a:ext>
            </a:extLst>
          </p:cNvPr>
          <p:cNvSpPr>
            <a:spLocks noChangeArrowheads="1"/>
          </p:cNvSpPr>
          <p:nvPr/>
        </p:nvSpPr>
        <p:spPr bwMode="auto">
          <a:xfrm>
            <a:off x="6584006" y="2571442"/>
            <a:ext cx="690866" cy="609600"/>
          </a:xfrm>
          <a:prstGeom prst="ellipse">
            <a:avLst/>
          </a:prstGeom>
          <a:solidFill>
            <a:schemeClr val="tx1">
              <a:alpha val="25098"/>
            </a:schemeClr>
          </a:solidFill>
          <a:ln w="12700">
            <a:solidFill>
              <a:schemeClr val="tx1"/>
            </a:solidFill>
            <a:round/>
            <a:headEnd type="none" w="sm" len="sm"/>
            <a:tailEnd type="none" w="sm" len="sm"/>
          </a:ln>
        </p:spPr>
        <p:txBody>
          <a:bodyPr wrap="none" anchor="ctr"/>
          <a:lstStyle/>
          <a:p>
            <a:pPr defTabSz="457200">
              <a:defRPr/>
            </a:pPr>
            <a:endParaRPr lang="en-US">
              <a:solidFill>
                <a:prstClr val="white"/>
              </a:solidFill>
              <a:latin typeface="Century Gothic" panose="020B0502020202020204"/>
            </a:endParaRPr>
          </a:p>
        </p:txBody>
      </p:sp>
    </p:spTree>
    <p:extLst>
      <p:ext uri="{BB962C8B-B14F-4D97-AF65-F5344CB8AC3E}">
        <p14:creationId xmlns:p14="http://schemas.microsoft.com/office/powerpoint/2010/main" val="414682975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9A56DA8-B13C-4E82-ADA3-75EA2B80F1D2}"/>
              </a:ext>
            </a:extLst>
          </p:cNvPr>
          <p:cNvSpPr>
            <a:spLocks noGrp="1"/>
          </p:cNvSpPr>
          <p:nvPr>
            <p:ph type="title"/>
          </p:nvPr>
        </p:nvSpPr>
        <p:spPr/>
        <p:txBody>
          <a:bodyPr>
            <a:spAutoFit/>
          </a:bodyPr>
          <a:lstStyle/>
          <a:p>
            <a:r>
              <a:rPr lang="en-US" dirty="0">
                <a:solidFill>
                  <a:schemeClr val="tx1"/>
                </a:solidFill>
              </a:rPr>
              <a:t>Passing through Samaria and Galilee (Luke17:11)</a:t>
            </a:r>
          </a:p>
        </p:txBody>
      </p:sp>
      <p:pic>
        <p:nvPicPr>
          <p:cNvPr id="6" name="Content Placeholder 5">
            <a:extLst>
              <a:ext uri="{FF2B5EF4-FFF2-40B4-BE49-F238E27FC236}">
                <a16:creationId xmlns:a16="http://schemas.microsoft.com/office/drawing/2014/main" id="{9F8E8B23-6FE1-4412-B6D8-3ACC4F931852}"/>
              </a:ext>
            </a:extLst>
          </p:cNvPr>
          <p:cNvPicPr>
            <a:picLocks noGrp="1" noChangeAspect="1"/>
          </p:cNvPicPr>
          <p:nvPr>
            <p:ph idx="1"/>
          </p:nvPr>
        </p:nvPicPr>
        <p:blipFill>
          <a:blip r:embed="rId2"/>
          <a:stretch>
            <a:fillRect/>
          </a:stretch>
        </p:blipFill>
        <p:spPr>
          <a:xfrm>
            <a:off x="437617" y="2052637"/>
            <a:ext cx="8268765" cy="4643437"/>
          </a:xfrm>
        </p:spPr>
      </p:pic>
      <p:sp>
        <p:nvSpPr>
          <p:cNvPr id="4" name="Slide Number Placeholder 3">
            <a:extLst>
              <a:ext uri="{FF2B5EF4-FFF2-40B4-BE49-F238E27FC236}">
                <a16:creationId xmlns:a16="http://schemas.microsoft.com/office/drawing/2014/main" id="{8580025D-481C-4BF5-B87E-0A9DEE85B04A}"/>
              </a:ext>
            </a:extLst>
          </p:cNvPr>
          <p:cNvSpPr>
            <a:spLocks noGrp="1"/>
          </p:cNvSpPr>
          <p:nvPr>
            <p:ph type="sldNum" sz="quarter" idx="12"/>
          </p:nvPr>
        </p:nvSpPr>
        <p:spPr/>
        <p:txBody>
          <a:bodyPr/>
          <a:lstStyle/>
          <a:p>
            <a:fld id="{5951F227-E1D8-443B-A186-C40DF9C0D22F}" type="slidenum">
              <a:rPr lang="en-US">
                <a:solidFill>
                  <a:prstClr val="white">
                    <a:tint val="75000"/>
                  </a:prstClr>
                </a:solidFill>
                <a:latin typeface="Century Gothic" panose="020B0502020202020204"/>
              </a:rPr>
              <a:pPr/>
              <a:t>4</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2152291709"/>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C5F2-7E19-4F8E-9E45-FFA2BBBA7601}"/>
              </a:ext>
            </a:extLst>
          </p:cNvPr>
          <p:cNvSpPr>
            <a:spLocks noGrp="1"/>
          </p:cNvSpPr>
          <p:nvPr>
            <p:ph type="title"/>
          </p:nvPr>
        </p:nvSpPr>
        <p:spPr/>
        <p:txBody>
          <a:bodyPr>
            <a:spAutoFit/>
          </a:bodyPr>
          <a:lstStyle/>
          <a:p>
            <a:r>
              <a:rPr lang="en-US" dirty="0">
                <a:solidFill>
                  <a:schemeClr val="tx1"/>
                </a:solidFill>
              </a:rPr>
              <a:t>Passing through Samaria and Galilee (Luke17:11)</a:t>
            </a:r>
          </a:p>
        </p:txBody>
      </p:sp>
      <p:sp>
        <p:nvSpPr>
          <p:cNvPr id="3" name="Content Placeholder 2">
            <a:extLst>
              <a:ext uri="{FF2B5EF4-FFF2-40B4-BE49-F238E27FC236}">
                <a16:creationId xmlns:a16="http://schemas.microsoft.com/office/drawing/2014/main" id="{6DAF7D49-05E1-419A-B4EF-3BB9DDAEA67E}"/>
              </a:ext>
            </a:extLst>
          </p:cNvPr>
          <p:cNvSpPr>
            <a:spLocks noGrp="1"/>
          </p:cNvSpPr>
          <p:nvPr>
            <p:ph idx="1"/>
          </p:nvPr>
        </p:nvSpPr>
        <p:spPr>
          <a:xfrm>
            <a:off x="314325" y="2052927"/>
            <a:ext cx="8629650" cy="3431709"/>
          </a:xfrm>
        </p:spPr>
        <p:txBody>
          <a:bodyPr>
            <a:spAutoFit/>
          </a:bodyPr>
          <a:lstStyle/>
          <a:p>
            <a:pPr marL="0" indent="0">
              <a:buNone/>
            </a:pPr>
            <a:r>
              <a:rPr lang="en-US" sz="2400" dirty="0"/>
              <a:t>Luke 17:12-13, </a:t>
            </a:r>
            <a:r>
              <a:rPr lang="en-US" sz="2400" i="1" dirty="0"/>
              <a:t>“And as he entered into a </a:t>
            </a:r>
            <a:r>
              <a:rPr lang="en-US" sz="2400" i="1" u="sng" dirty="0"/>
              <a:t>certain village</a:t>
            </a:r>
            <a:r>
              <a:rPr lang="en-US" sz="2400" i="1" dirty="0"/>
              <a:t>, there met him ten men that were lepers, who </a:t>
            </a:r>
            <a:r>
              <a:rPr lang="en-US" sz="2400" i="1" u="sng" dirty="0"/>
              <a:t>stood afar off</a:t>
            </a:r>
            <a:r>
              <a:rPr lang="en-US" sz="2400" i="1" dirty="0"/>
              <a:t>: and they lifted up their voices, saying, Jesus, Master, Have mercy on us.”</a:t>
            </a:r>
            <a:endParaRPr lang="en-US" sz="2400" dirty="0"/>
          </a:p>
          <a:p>
            <a:r>
              <a:rPr lang="en-US" sz="2400" dirty="0"/>
              <a:t>Unnamed village.</a:t>
            </a:r>
          </a:p>
          <a:p>
            <a:r>
              <a:rPr lang="en-US" sz="2400" dirty="0"/>
              <a:t>Lepers stood afar off. (Numbers 15:2; see also</a:t>
            </a:r>
            <a:br>
              <a:rPr lang="en-US" sz="2400" dirty="0"/>
            </a:br>
            <a:r>
              <a:rPr lang="en-US" sz="2400" dirty="0"/>
              <a:t>Leviticus 13).</a:t>
            </a:r>
          </a:p>
          <a:p>
            <a:r>
              <a:rPr lang="en-US" sz="2400" i="1" dirty="0"/>
              <a:t>“Master, Have mercy on us.”</a:t>
            </a:r>
          </a:p>
        </p:txBody>
      </p:sp>
      <p:sp>
        <p:nvSpPr>
          <p:cNvPr id="4" name="Slide Number Placeholder 3">
            <a:extLst>
              <a:ext uri="{FF2B5EF4-FFF2-40B4-BE49-F238E27FC236}">
                <a16:creationId xmlns:a16="http://schemas.microsoft.com/office/drawing/2014/main" id="{3780172F-751F-4778-AE41-0B89966B313B}"/>
              </a:ext>
            </a:extLst>
          </p:cNvPr>
          <p:cNvSpPr>
            <a:spLocks noGrp="1"/>
          </p:cNvSpPr>
          <p:nvPr>
            <p:ph type="sldNum" sz="quarter" idx="12"/>
          </p:nvPr>
        </p:nvSpPr>
        <p:spPr/>
        <p:txBody>
          <a:bodyPr/>
          <a:lstStyle/>
          <a:p>
            <a:fld id="{5951F227-E1D8-443B-A186-C40DF9C0D22F}" type="slidenum">
              <a:rPr lang="en-US">
                <a:solidFill>
                  <a:prstClr val="white">
                    <a:tint val="75000"/>
                  </a:prstClr>
                </a:solidFill>
                <a:latin typeface="Century Gothic" panose="020B0502020202020204"/>
              </a:rPr>
              <a:pPr/>
              <a:t>5</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1878748273"/>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C5F2-7E19-4F8E-9E45-FFA2BBBA7601}"/>
              </a:ext>
            </a:extLst>
          </p:cNvPr>
          <p:cNvSpPr>
            <a:spLocks noGrp="1"/>
          </p:cNvSpPr>
          <p:nvPr>
            <p:ph type="title"/>
          </p:nvPr>
        </p:nvSpPr>
        <p:spPr/>
        <p:txBody>
          <a:bodyPr>
            <a:spAutoFit/>
          </a:bodyPr>
          <a:lstStyle/>
          <a:p>
            <a:r>
              <a:rPr lang="en-US" dirty="0">
                <a:solidFill>
                  <a:schemeClr val="tx1"/>
                </a:solidFill>
              </a:rPr>
              <a:t>Passing through Samaria and Galilee (Luke17:12-13)</a:t>
            </a:r>
          </a:p>
        </p:txBody>
      </p:sp>
      <p:sp>
        <p:nvSpPr>
          <p:cNvPr id="3" name="Content Placeholder 2">
            <a:extLst>
              <a:ext uri="{FF2B5EF4-FFF2-40B4-BE49-F238E27FC236}">
                <a16:creationId xmlns:a16="http://schemas.microsoft.com/office/drawing/2014/main" id="{6DAF7D49-05E1-419A-B4EF-3BB9DDAEA67E}"/>
              </a:ext>
            </a:extLst>
          </p:cNvPr>
          <p:cNvSpPr>
            <a:spLocks noGrp="1"/>
          </p:cNvSpPr>
          <p:nvPr>
            <p:ph idx="1"/>
          </p:nvPr>
        </p:nvSpPr>
        <p:spPr>
          <a:xfrm>
            <a:off x="75414" y="1845531"/>
            <a:ext cx="4675695" cy="4893647"/>
          </a:xfrm>
        </p:spPr>
        <p:txBody>
          <a:bodyPr wrap="square">
            <a:spAutoFit/>
          </a:bodyPr>
          <a:lstStyle/>
          <a:p>
            <a:pPr>
              <a:spcBef>
                <a:spcPts val="0"/>
              </a:spcBef>
            </a:pPr>
            <a:r>
              <a:rPr lang="en-US" sz="2400" dirty="0"/>
              <a:t>Elisha’s day: Four lepers spoke to one another at the gate of Samaria and went out together to the camp of the Syrian army</a:t>
            </a:r>
            <a:br>
              <a:rPr lang="en-US" sz="2400" dirty="0"/>
            </a:br>
            <a:r>
              <a:rPr lang="en-US" sz="2400" dirty="0"/>
              <a:t>(2 Kings 7:1-4).</a:t>
            </a:r>
          </a:p>
          <a:p>
            <a:pPr>
              <a:spcBef>
                <a:spcPts val="0"/>
              </a:spcBef>
            </a:pPr>
            <a:r>
              <a:rPr lang="en-US" sz="2400" dirty="0"/>
              <a:t>See Luke 5:12-16 for further details on the leper’s physical condition.</a:t>
            </a:r>
          </a:p>
          <a:p>
            <a:pPr>
              <a:spcBef>
                <a:spcPts val="0"/>
              </a:spcBef>
            </a:pPr>
            <a:r>
              <a:rPr lang="en-US" sz="2400" dirty="0"/>
              <a:t>These lepers were not allowed to be in close contact with Jesus or His disciples.</a:t>
            </a:r>
          </a:p>
        </p:txBody>
      </p:sp>
      <p:sp>
        <p:nvSpPr>
          <p:cNvPr id="4" name="Slide Number Placeholder 3">
            <a:extLst>
              <a:ext uri="{FF2B5EF4-FFF2-40B4-BE49-F238E27FC236}">
                <a16:creationId xmlns:a16="http://schemas.microsoft.com/office/drawing/2014/main" id="{3780172F-751F-4778-AE41-0B89966B313B}"/>
              </a:ext>
            </a:extLst>
          </p:cNvPr>
          <p:cNvSpPr>
            <a:spLocks noGrp="1"/>
          </p:cNvSpPr>
          <p:nvPr>
            <p:ph type="sldNum" sz="quarter" idx="12"/>
          </p:nvPr>
        </p:nvSpPr>
        <p:spPr/>
        <p:txBody>
          <a:bodyPr/>
          <a:lstStyle/>
          <a:p>
            <a:fld id="{5951F227-E1D8-443B-A186-C40DF9C0D22F}" type="slidenum">
              <a:rPr lang="en-US">
                <a:solidFill>
                  <a:prstClr val="white">
                    <a:tint val="75000"/>
                  </a:prstClr>
                </a:solidFill>
                <a:latin typeface="Century Gothic" panose="020B0502020202020204"/>
              </a:rPr>
              <a:pPr/>
              <a:t>6</a:t>
            </a:fld>
            <a:endParaRPr lang="en-US">
              <a:solidFill>
                <a:prstClr val="white">
                  <a:tint val="75000"/>
                </a:prstClr>
              </a:solidFill>
              <a:latin typeface="Century Gothic" panose="020B0502020202020204"/>
            </a:endParaRPr>
          </a:p>
        </p:txBody>
      </p:sp>
      <p:pic>
        <p:nvPicPr>
          <p:cNvPr id="5" name="Picture 4" descr="A peacful man: Hanuman Ji">
            <a:extLst>
              <a:ext uri="{FF2B5EF4-FFF2-40B4-BE49-F238E27FC236}">
                <a16:creationId xmlns:a16="http://schemas.microsoft.com/office/drawing/2014/main" id="{7541283C-738C-48E9-8898-0DAEC49C27F5}"/>
              </a:ext>
            </a:extLst>
          </p:cNvPr>
          <p:cNvPicPr>
            <a:picLocks noChangeAspect="1"/>
          </p:cNvPicPr>
          <p:nvPr/>
        </p:nvPicPr>
        <p:blipFill>
          <a:blip r:embed="rId2" cstate="print"/>
          <a:srcRect/>
          <a:stretch>
            <a:fillRect/>
          </a:stretch>
        </p:blipFill>
        <p:spPr bwMode="auto">
          <a:xfrm>
            <a:off x="4829177" y="1853250"/>
            <a:ext cx="3721098" cy="4868227"/>
          </a:xfrm>
          <a:prstGeom prst="rect">
            <a:avLst/>
          </a:prstGeom>
          <a:noFill/>
          <a:ln w="9525">
            <a:noFill/>
            <a:miter lim="800000"/>
            <a:headEnd/>
            <a:tailEnd/>
          </a:ln>
        </p:spPr>
      </p:pic>
    </p:spTree>
    <p:extLst>
      <p:ext uri="{BB962C8B-B14F-4D97-AF65-F5344CB8AC3E}">
        <p14:creationId xmlns:p14="http://schemas.microsoft.com/office/powerpoint/2010/main" val="3391998950"/>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C5F2-7E19-4F8E-9E45-FFA2BBBA7601}"/>
              </a:ext>
            </a:extLst>
          </p:cNvPr>
          <p:cNvSpPr>
            <a:spLocks noGrp="1"/>
          </p:cNvSpPr>
          <p:nvPr>
            <p:ph type="title"/>
          </p:nvPr>
        </p:nvSpPr>
        <p:spPr/>
        <p:txBody>
          <a:bodyPr>
            <a:spAutoFit/>
          </a:bodyPr>
          <a:lstStyle/>
          <a:p>
            <a:r>
              <a:rPr lang="en-US" dirty="0">
                <a:solidFill>
                  <a:schemeClr val="tx1"/>
                </a:solidFill>
              </a:rPr>
              <a:t>Passing through Samaria and Galilee (Luke17:12-13)</a:t>
            </a:r>
          </a:p>
        </p:txBody>
      </p:sp>
      <p:sp>
        <p:nvSpPr>
          <p:cNvPr id="3" name="Content Placeholder 2">
            <a:extLst>
              <a:ext uri="{FF2B5EF4-FFF2-40B4-BE49-F238E27FC236}">
                <a16:creationId xmlns:a16="http://schemas.microsoft.com/office/drawing/2014/main" id="{6DAF7D49-05E1-419A-B4EF-3BB9DDAEA67E}"/>
              </a:ext>
            </a:extLst>
          </p:cNvPr>
          <p:cNvSpPr>
            <a:spLocks noGrp="1"/>
          </p:cNvSpPr>
          <p:nvPr>
            <p:ph idx="1"/>
          </p:nvPr>
        </p:nvSpPr>
        <p:spPr>
          <a:xfrm>
            <a:off x="103695" y="1751268"/>
            <a:ext cx="8936610" cy="5078313"/>
          </a:xfrm>
        </p:spPr>
        <p:txBody>
          <a:bodyPr wrap="square">
            <a:spAutoFit/>
          </a:bodyPr>
          <a:lstStyle/>
          <a:p>
            <a:pPr marL="227013" indent="-227013">
              <a:spcBef>
                <a:spcPts val="0"/>
              </a:spcBef>
              <a:buNone/>
            </a:pPr>
            <a:r>
              <a:rPr lang="en-US" sz="4000" i="1" dirty="0"/>
              <a:t>“</a:t>
            </a:r>
            <a:r>
              <a:rPr lang="en-US" sz="4000" b="1" i="1" dirty="0"/>
              <a:t>Master, Have mercy on us</a:t>
            </a:r>
            <a:r>
              <a:rPr lang="en-US" sz="4000" i="1" dirty="0"/>
              <a:t>.”</a:t>
            </a:r>
            <a:br>
              <a:rPr lang="en-US" sz="4000" i="1" dirty="0"/>
            </a:br>
            <a:r>
              <a:rPr lang="en-US" sz="4000" b="1" dirty="0"/>
              <a:t>Luke 17:13</a:t>
            </a:r>
          </a:p>
          <a:p>
            <a:pPr marL="0" indent="0">
              <a:spcBef>
                <a:spcPts val="0"/>
              </a:spcBef>
              <a:buNone/>
            </a:pPr>
            <a:r>
              <a:rPr lang="en-US" sz="2800" b="1" dirty="0"/>
              <a:t>Indicates prior knowledge.</a:t>
            </a:r>
          </a:p>
          <a:p>
            <a:pPr marL="342900" indent="-342900">
              <a:spcBef>
                <a:spcPts val="0"/>
              </a:spcBef>
            </a:pPr>
            <a:r>
              <a:rPr lang="en-US" sz="2400" dirty="0"/>
              <a:t>After preaching the Sermon on the Mount, another leper had been cleansed by Jesus. Matthew 8:1-4</a:t>
            </a:r>
          </a:p>
          <a:p>
            <a:pPr marL="342900" indent="-342900">
              <a:spcBef>
                <a:spcPts val="0"/>
              </a:spcBef>
            </a:pPr>
            <a:r>
              <a:rPr lang="en-US" sz="2400" dirty="0"/>
              <a:t>Note the appeals:</a:t>
            </a:r>
          </a:p>
          <a:p>
            <a:pPr marL="742956" lvl="1" indent="-342900">
              <a:spcBef>
                <a:spcPts val="0"/>
              </a:spcBef>
            </a:pPr>
            <a:r>
              <a:rPr lang="en-US" sz="2400" dirty="0"/>
              <a:t>Of blind Bartimaeus. Mark 10:47</a:t>
            </a:r>
          </a:p>
          <a:p>
            <a:pPr marL="742956" lvl="1" indent="-342900">
              <a:spcBef>
                <a:spcPts val="0"/>
              </a:spcBef>
            </a:pPr>
            <a:r>
              <a:rPr lang="en-US" sz="2400" dirty="0"/>
              <a:t>The two blind men. Matthew 9:27</a:t>
            </a:r>
          </a:p>
          <a:p>
            <a:pPr marL="742956" lvl="1" indent="-342900">
              <a:spcBef>
                <a:spcPts val="0"/>
              </a:spcBef>
            </a:pPr>
            <a:r>
              <a:rPr lang="en-US" sz="2400" dirty="0"/>
              <a:t>Two other blind men at Jericho. Matthew 20:30-31</a:t>
            </a:r>
          </a:p>
          <a:p>
            <a:pPr marL="742956" lvl="1" indent="-342900">
              <a:spcBef>
                <a:spcPts val="0"/>
              </a:spcBef>
            </a:pPr>
            <a:r>
              <a:rPr lang="en-US" sz="2400" dirty="0"/>
              <a:t>The woman of Canaan. Matthew 15:22</a:t>
            </a:r>
          </a:p>
          <a:p>
            <a:pPr marL="742956" lvl="1" indent="-342900">
              <a:spcBef>
                <a:spcPts val="0"/>
              </a:spcBef>
            </a:pPr>
            <a:r>
              <a:rPr lang="en-US" sz="2400" dirty="0"/>
              <a:t>The father of an epileptic son. Matthew 17:15</a:t>
            </a:r>
          </a:p>
          <a:p>
            <a:pPr marL="742956" lvl="1" indent="-342900">
              <a:spcBef>
                <a:spcPts val="0"/>
              </a:spcBef>
            </a:pPr>
            <a:r>
              <a:rPr lang="en-US" sz="2400" dirty="0"/>
              <a:t>The man blind from birth. John 9:1</a:t>
            </a:r>
          </a:p>
        </p:txBody>
      </p:sp>
      <p:sp>
        <p:nvSpPr>
          <p:cNvPr id="4" name="Slide Number Placeholder 3">
            <a:extLst>
              <a:ext uri="{FF2B5EF4-FFF2-40B4-BE49-F238E27FC236}">
                <a16:creationId xmlns:a16="http://schemas.microsoft.com/office/drawing/2014/main" id="{3780172F-751F-4778-AE41-0B89966B313B}"/>
              </a:ext>
            </a:extLst>
          </p:cNvPr>
          <p:cNvSpPr>
            <a:spLocks noGrp="1"/>
          </p:cNvSpPr>
          <p:nvPr>
            <p:ph type="sldNum" sz="quarter" idx="12"/>
          </p:nvPr>
        </p:nvSpPr>
        <p:spPr/>
        <p:txBody>
          <a:bodyPr/>
          <a:lstStyle/>
          <a:p>
            <a:fld id="{5951F227-E1D8-443B-A186-C40DF9C0D22F}" type="slidenum">
              <a:rPr lang="en-US">
                <a:solidFill>
                  <a:prstClr val="white">
                    <a:tint val="75000"/>
                  </a:prstClr>
                </a:solidFill>
                <a:latin typeface="Century Gothic" panose="020B0502020202020204"/>
              </a:rPr>
              <a:pPr/>
              <a:t>7</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3312775722"/>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C5F2-7E19-4F8E-9E45-FFA2BBBA7601}"/>
              </a:ext>
            </a:extLst>
          </p:cNvPr>
          <p:cNvSpPr>
            <a:spLocks noGrp="1"/>
          </p:cNvSpPr>
          <p:nvPr>
            <p:ph type="title"/>
          </p:nvPr>
        </p:nvSpPr>
        <p:spPr/>
        <p:txBody>
          <a:bodyPr>
            <a:spAutoFit/>
          </a:bodyPr>
          <a:lstStyle/>
          <a:p>
            <a:r>
              <a:rPr lang="en-US" dirty="0">
                <a:solidFill>
                  <a:schemeClr val="tx1"/>
                </a:solidFill>
              </a:rPr>
              <a:t>Passing through Samaria and Galilee (Luke17:11)</a:t>
            </a:r>
          </a:p>
        </p:txBody>
      </p:sp>
      <p:sp>
        <p:nvSpPr>
          <p:cNvPr id="3" name="Content Placeholder 2">
            <a:extLst>
              <a:ext uri="{FF2B5EF4-FFF2-40B4-BE49-F238E27FC236}">
                <a16:creationId xmlns:a16="http://schemas.microsoft.com/office/drawing/2014/main" id="{6DAF7D49-05E1-419A-B4EF-3BB9DDAEA67E}"/>
              </a:ext>
            </a:extLst>
          </p:cNvPr>
          <p:cNvSpPr>
            <a:spLocks noGrp="1"/>
          </p:cNvSpPr>
          <p:nvPr>
            <p:ph idx="1"/>
          </p:nvPr>
        </p:nvSpPr>
        <p:spPr>
          <a:xfrm>
            <a:off x="75414" y="2052927"/>
            <a:ext cx="8983745" cy="4493538"/>
          </a:xfrm>
        </p:spPr>
        <p:txBody>
          <a:bodyPr wrap="square">
            <a:spAutoFit/>
          </a:bodyPr>
          <a:lstStyle/>
          <a:p>
            <a:pPr marL="0" indent="0">
              <a:spcBef>
                <a:spcPts val="0"/>
              </a:spcBef>
              <a:buNone/>
            </a:pPr>
            <a:r>
              <a:rPr lang="en-US" sz="2600" dirty="0"/>
              <a:t>Luke 17:14, </a:t>
            </a:r>
            <a:r>
              <a:rPr lang="en-US" sz="2600" i="1" dirty="0"/>
              <a:t>“And when he saw them, he said unto them, Go and show yourselves unto the priests. And it came to pass, as they went, they were cleansed.”</a:t>
            </a:r>
          </a:p>
          <a:p>
            <a:pPr>
              <a:spcBef>
                <a:spcPts val="0"/>
              </a:spcBef>
            </a:pPr>
            <a:r>
              <a:rPr lang="en-US" sz="2400" dirty="0"/>
              <a:t>Show yourselves to the priests. Leviticus 13:2; 14:2;</a:t>
            </a:r>
            <a:br>
              <a:rPr lang="en-US" sz="2400" dirty="0"/>
            </a:br>
            <a:r>
              <a:rPr lang="en-US" sz="2400" dirty="0"/>
              <a:t>cf. Luke 5:14</a:t>
            </a:r>
          </a:p>
          <a:p>
            <a:pPr>
              <a:spcBef>
                <a:spcPts val="0"/>
              </a:spcBef>
            </a:pPr>
            <a:r>
              <a:rPr lang="en-US" sz="2400" dirty="0"/>
              <a:t>Note:</a:t>
            </a:r>
          </a:p>
          <a:p>
            <a:pPr lvl="1">
              <a:spcBef>
                <a:spcPts val="0"/>
              </a:spcBef>
            </a:pPr>
            <a:r>
              <a:rPr lang="en-US" sz="2200" dirty="0"/>
              <a:t>We do not know if they hesitated </a:t>
            </a:r>
            <a:r>
              <a:rPr lang="en-US" sz="2400" dirty="0"/>
              <a:t>but we do know that they all went.</a:t>
            </a:r>
          </a:p>
          <a:p>
            <a:pPr lvl="1">
              <a:spcBef>
                <a:spcPts val="0"/>
              </a:spcBef>
            </a:pPr>
            <a:r>
              <a:rPr lang="en-US" sz="2200" dirty="0"/>
              <a:t>We do not know if Jesus touched them as He had done with other lepers. (Luke 5:12- 13)</a:t>
            </a:r>
          </a:p>
          <a:p>
            <a:pPr lvl="1">
              <a:spcBef>
                <a:spcPts val="0"/>
              </a:spcBef>
            </a:pPr>
            <a:r>
              <a:rPr lang="en-US" sz="2200" dirty="0"/>
              <a:t>We do not know how much time transpired or how far they walked before they discovered that they were healed.</a:t>
            </a:r>
          </a:p>
        </p:txBody>
      </p:sp>
      <p:sp>
        <p:nvSpPr>
          <p:cNvPr id="4" name="Slide Number Placeholder 3">
            <a:extLst>
              <a:ext uri="{FF2B5EF4-FFF2-40B4-BE49-F238E27FC236}">
                <a16:creationId xmlns:a16="http://schemas.microsoft.com/office/drawing/2014/main" id="{3780172F-751F-4778-AE41-0B89966B313B}"/>
              </a:ext>
            </a:extLst>
          </p:cNvPr>
          <p:cNvSpPr>
            <a:spLocks noGrp="1"/>
          </p:cNvSpPr>
          <p:nvPr>
            <p:ph type="sldNum" sz="quarter" idx="12"/>
          </p:nvPr>
        </p:nvSpPr>
        <p:spPr/>
        <p:txBody>
          <a:bodyPr/>
          <a:lstStyle/>
          <a:p>
            <a:fld id="{5951F227-E1D8-443B-A186-C40DF9C0D22F}" type="slidenum">
              <a:rPr lang="en-US">
                <a:solidFill>
                  <a:prstClr val="white">
                    <a:tint val="75000"/>
                  </a:prstClr>
                </a:solidFill>
                <a:latin typeface="Century Gothic" panose="020B0502020202020204"/>
              </a:rPr>
              <a:pPr/>
              <a:t>8</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1399551277"/>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357606"/>
            <a:ext cx="7772400" cy="1015663"/>
          </a:xfrm>
        </p:spPr>
        <p:txBody>
          <a:bodyPr>
            <a:spAutoFit/>
          </a:bodyPr>
          <a:lstStyle/>
          <a:p>
            <a:r>
              <a:rPr lang="en-US" sz="6000" dirty="0"/>
              <a:t>Naaman The Leper</a:t>
            </a:r>
          </a:p>
        </p:txBody>
      </p:sp>
      <p:sp>
        <p:nvSpPr>
          <p:cNvPr id="3" name="Subtitle 2"/>
          <p:cNvSpPr>
            <a:spLocks noGrp="1"/>
          </p:cNvSpPr>
          <p:nvPr>
            <p:ph type="subTitle" idx="1"/>
          </p:nvPr>
        </p:nvSpPr>
        <p:spPr>
          <a:xfrm>
            <a:off x="1371600" y="3886200"/>
            <a:ext cx="6400800" cy="830997"/>
          </a:xfrm>
        </p:spPr>
        <p:txBody>
          <a:bodyPr rtlCol="0">
            <a:spAutoFit/>
          </a:bodyPr>
          <a:lstStyle/>
          <a:p>
            <a:pPr fontAlgn="auto">
              <a:spcAft>
                <a:spcPts val="0"/>
              </a:spcAft>
              <a:buFont typeface="Arial" pitchFamily="34" charset="0"/>
              <a:buNone/>
              <a:defRPr/>
            </a:pPr>
            <a:r>
              <a:rPr lang="en-US" sz="4800" dirty="0">
                <a:solidFill>
                  <a:schemeClr val="tx1"/>
                </a:solidFill>
              </a:rPr>
              <a:t>2 Kings 5:1-14</a:t>
            </a:r>
          </a:p>
        </p:txBody>
      </p:sp>
    </p:spTree>
  </p:cSld>
  <p:clrMapOvr>
    <a:masterClrMapping/>
  </p:clrMapOvr>
  <p:transition spd="slow">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1360</Words>
  <Application>Microsoft Office PowerPoint</Application>
  <PresentationFormat>On-screen Show (4:3)</PresentationFormat>
  <Paragraphs>123</Paragraphs>
  <Slides>18</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Century Gothic</vt:lpstr>
      <vt:lpstr>Wingdings 3</vt:lpstr>
      <vt:lpstr>Ion</vt:lpstr>
      <vt:lpstr>1_Office Theme</vt:lpstr>
      <vt:lpstr>LESSON 17: The Life Of Christ – Ten Lepers Healed and Concerning the Kingdom</vt:lpstr>
      <vt:lpstr>Passing through Samaria and Galilee (Luke17:11)</vt:lpstr>
      <vt:lpstr>Passing through Samaria and Galilee (Luke17:11)</vt:lpstr>
      <vt:lpstr>Passing through Samaria and Galilee (Luke17:11)</vt:lpstr>
      <vt:lpstr>Passing through Samaria and Galilee (Luke17:11)</vt:lpstr>
      <vt:lpstr>Passing through Samaria and Galilee (Luke17:12-13)</vt:lpstr>
      <vt:lpstr>Passing through Samaria and Galilee (Luke17:12-13)</vt:lpstr>
      <vt:lpstr>Passing through Samaria and Galilee (Luke17:11)</vt:lpstr>
      <vt:lpstr>Naaman The Leper</vt:lpstr>
      <vt:lpstr>Naaman The Leper 2 Kings 5:1-14</vt:lpstr>
      <vt:lpstr>Naaman The Leper 2 Kings 5:1-14</vt:lpstr>
      <vt:lpstr>Naaman The Leper 2 Kings 5:1-14</vt:lpstr>
      <vt:lpstr>Naaman The Leper 2 Kings 5:1-14</vt:lpstr>
      <vt:lpstr>Naaman The Leper 2 Kings 5:1-14</vt:lpstr>
      <vt:lpstr>Naaman The Leper 2 Kings 5:1-14</vt:lpstr>
      <vt:lpstr>Naaman The Leper 2 Kings 5:1-14</vt:lpstr>
      <vt:lpstr>Passing through Samaria and Galilee (Luke17:15-19)</vt:lpstr>
      <vt:lpstr>Passing through Samaria and Galilee (Luke17:15-19)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mgalloway2715@gmail.com</dc:creator>
  <cp:lastModifiedBy>Richard Lidh</cp:lastModifiedBy>
  <cp:revision>12</cp:revision>
  <cp:lastPrinted>2022-01-21T21:22:48Z</cp:lastPrinted>
  <dcterms:created xsi:type="dcterms:W3CDTF">2022-01-19T18:19:08Z</dcterms:created>
  <dcterms:modified xsi:type="dcterms:W3CDTF">2022-01-21T21:23:08Z</dcterms:modified>
</cp:coreProperties>
</file>